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87" r:id="rId3"/>
    <p:sldId id="288" r:id="rId4"/>
    <p:sldId id="259" r:id="rId5"/>
    <p:sldId id="260" r:id="rId6"/>
    <p:sldId id="261" r:id="rId7"/>
    <p:sldId id="263" r:id="rId8"/>
    <p:sldId id="289" r:id="rId9"/>
    <p:sldId id="291" r:id="rId10"/>
    <p:sldId id="267" r:id="rId11"/>
    <p:sldId id="271" r:id="rId12"/>
    <p:sldId id="264" r:id="rId13"/>
    <p:sldId id="265" r:id="rId14"/>
    <p:sldId id="290" r:id="rId15"/>
    <p:sldId id="269" r:id="rId16"/>
    <p:sldId id="270" r:id="rId17"/>
    <p:sldId id="292" r:id="rId18"/>
    <p:sldId id="29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85" d="100"/>
          <a:sy n="85"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82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7155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700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5972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175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4033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8546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7951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2403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211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1801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3337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0445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5637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390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23.09.2015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3607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23.09.2015</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36870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4-tub-ru.yandex.net/i?id=486830219-54-72&amp;n=21"/>
          <p:cNvPicPr>
            <a:picLocks noChangeAspect="1" noChangeArrowheads="1"/>
          </p:cNvPicPr>
          <p:nvPr/>
        </p:nvPicPr>
        <p:blipFill>
          <a:blip r:embed="rId2" cstate="print"/>
          <a:srcRect/>
          <a:stretch>
            <a:fillRect/>
          </a:stretch>
        </p:blipFill>
        <p:spPr bwMode="auto">
          <a:xfrm>
            <a:off x="3203848" y="3429000"/>
            <a:ext cx="3071824" cy="3071824"/>
          </a:xfrm>
          <a:prstGeom prst="rect">
            <a:avLst/>
          </a:prstGeom>
          <a:noFill/>
        </p:spPr>
      </p:pic>
      <p:sp>
        <p:nvSpPr>
          <p:cNvPr id="2" name="Объект 1"/>
          <p:cNvSpPr>
            <a:spLocks noGrp="1"/>
          </p:cNvSpPr>
          <p:nvPr>
            <p:ph idx="1"/>
          </p:nvPr>
        </p:nvSpPr>
        <p:spPr>
          <a:xfrm>
            <a:off x="1619672" y="332656"/>
            <a:ext cx="6591985" cy="3777622"/>
          </a:xfrm>
        </p:spPr>
        <p:txBody>
          <a:bodyPr/>
          <a:lstStyle/>
          <a:p>
            <a:pPr marL="137160" indent="0" algn="ctr">
              <a:buNone/>
            </a:pPr>
            <a:r>
              <a:rPr lang="ru-RU" sz="4800" b="1" dirty="0">
                <a:solidFill>
                  <a:srgbClr val="C00000"/>
                </a:solidFill>
              </a:rPr>
              <a:t>Возрастные особенности </a:t>
            </a:r>
            <a:r>
              <a:rPr lang="ru-RU" sz="4800" b="1" dirty="0" smtClean="0">
                <a:solidFill>
                  <a:srgbClr val="C00000"/>
                </a:solidFill>
              </a:rPr>
              <a:t>детей   4-5 </a:t>
            </a:r>
            <a:r>
              <a:rPr lang="ru-RU" sz="4800" b="1" dirty="0">
                <a:solidFill>
                  <a:srgbClr val="C00000"/>
                </a:solidFill>
              </a:rPr>
              <a:t>лет</a:t>
            </a:r>
            <a:r>
              <a:rPr lang="ru-RU" b="1" dirty="0">
                <a:solidFill>
                  <a:srgbClr val="C00000"/>
                </a:solidFill>
              </a:rPr>
              <a:t/>
            </a:r>
            <a:br>
              <a:rPr lang="ru-RU" b="1" dirty="0">
                <a:solidFill>
                  <a:srgbClr val="C00000"/>
                </a:solidFill>
              </a:rPr>
            </a:b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500042"/>
            <a:ext cx="7488832" cy="5626121"/>
          </a:xfrm>
        </p:spPr>
        <p:txBody>
          <a:bodyPr>
            <a:normAutofit/>
          </a:bodyPr>
          <a:lstStyle/>
          <a:p>
            <a:pPr algn="just">
              <a:buNone/>
            </a:pPr>
            <a:r>
              <a:rPr lang="ru-RU" sz="2400" b="1" dirty="0" smtClean="0"/>
              <a:t>   	К</a:t>
            </a:r>
            <a:r>
              <a:rPr lang="ru-RU" sz="2400" dirty="0" smtClean="0"/>
              <a:t>ритерии, по которым можно оценить речь ребенка, родители должны знать: Например, нормы звукопроизношения таковы:</a:t>
            </a:r>
          </a:p>
          <a:p>
            <a:pPr algn="just"/>
            <a:r>
              <a:rPr lang="ru-RU" sz="2400" dirty="0" smtClean="0"/>
              <a:t>  </a:t>
            </a:r>
            <a:r>
              <a:rPr lang="ru-RU" sz="2400" b="1" dirty="0" smtClean="0"/>
              <a:t>3-4 года – [</a:t>
            </a:r>
            <a:r>
              <a:rPr lang="ru-RU" sz="2400" b="1" dirty="0" err="1" smtClean="0"/>
              <a:t>с,з,ц</a:t>
            </a:r>
            <a:r>
              <a:rPr lang="ru-RU" sz="2400" b="1" dirty="0" smtClean="0"/>
              <a:t>] уже должны правильно произноситься;</a:t>
            </a:r>
          </a:p>
          <a:p>
            <a:pPr algn="just"/>
            <a:r>
              <a:rPr lang="ru-RU" sz="2400" b="1" dirty="0" smtClean="0"/>
              <a:t>  4-5 лет – [</a:t>
            </a:r>
            <a:r>
              <a:rPr lang="ru-RU" sz="2400" b="1" dirty="0" err="1" smtClean="0"/>
              <a:t>ш,ж,ч,щ</a:t>
            </a:r>
            <a:r>
              <a:rPr lang="ru-RU" sz="2400" b="1" dirty="0" smtClean="0"/>
              <a:t>]</a:t>
            </a:r>
          </a:p>
          <a:p>
            <a:pPr algn="just"/>
            <a:r>
              <a:rPr lang="ru-RU" sz="2400" b="1" dirty="0" smtClean="0"/>
              <a:t>  5-6 лет – [</a:t>
            </a:r>
            <a:r>
              <a:rPr lang="ru-RU" sz="2400" b="1" dirty="0" err="1" smtClean="0"/>
              <a:t>л,й</a:t>
            </a:r>
            <a:r>
              <a:rPr lang="ru-RU" sz="2400" b="1" dirty="0" smtClean="0"/>
              <a:t>, </a:t>
            </a:r>
            <a:r>
              <a:rPr lang="ru-RU" sz="2400" b="1" dirty="0" err="1" smtClean="0"/>
              <a:t>р</a:t>
            </a:r>
            <a:r>
              <a:rPr lang="ru-RU" sz="2400" b="1" dirty="0" smtClean="0"/>
              <a:t>]          </a:t>
            </a:r>
          </a:p>
        </p:txBody>
      </p:sp>
      <p:pic>
        <p:nvPicPr>
          <p:cNvPr id="1026" name="Picture 2" descr="C:\Users\Татьяна\Pictures\картинки\фото детские\i.jpg"/>
          <p:cNvPicPr>
            <a:picLocks noChangeAspect="1" noChangeArrowheads="1"/>
          </p:cNvPicPr>
          <p:nvPr/>
        </p:nvPicPr>
        <p:blipFill>
          <a:blip r:embed="rId2" cstate="print"/>
          <a:srcRect/>
          <a:stretch>
            <a:fillRect/>
          </a:stretch>
        </p:blipFill>
        <p:spPr bwMode="auto">
          <a:xfrm>
            <a:off x="6065054" y="3000372"/>
            <a:ext cx="2364591" cy="33779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571480"/>
            <a:ext cx="7283152" cy="5554683"/>
          </a:xfrm>
        </p:spPr>
        <p:txBody>
          <a:bodyPr>
            <a:normAutofit/>
          </a:bodyPr>
          <a:lstStyle/>
          <a:p>
            <a:pPr marL="0" indent="0" algn="just">
              <a:buNone/>
            </a:pPr>
            <a:r>
              <a:rPr lang="ru-RU" b="1" dirty="0" smtClean="0"/>
              <a:t>   	</a:t>
            </a:r>
            <a:r>
              <a:rPr lang="ru-RU" sz="2400" b="1" dirty="0" smtClean="0"/>
              <a:t>О</a:t>
            </a:r>
            <a:r>
              <a:rPr lang="ru-RU" sz="2400" dirty="0" smtClean="0"/>
              <a:t>бщее недоразвитие речи (ОНР) часто встречается у тех детей, которые заговорили поздно: слова – после 2 лет, фраза – после 3 лет. Можно говорить об ОНР, когда у ребенка недоразвитие всех  компонентов речи: </a:t>
            </a:r>
          </a:p>
          <a:p>
            <a:pPr algn="just">
              <a:buNone/>
            </a:pPr>
            <a:r>
              <a:rPr lang="ru-RU" sz="2400" dirty="0" smtClean="0"/>
              <a:t>нарушение звукопроизношения,</a:t>
            </a:r>
          </a:p>
          <a:p>
            <a:pPr algn="just">
              <a:buNone/>
            </a:pPr>
            <a:r>
              <a:rPr lang="ru-RU" sz="2400" dirty="0" smtClean="0"/>
              <a:t>ограничение словарного запаса, </a:t>
            </a:r>
          </a:p>
          <a:p>
            <a:pPr algn="just">
              <a:buNone/>
            </a:pPr>
            <a:r>
              <a:rPr lang="ru-RU" sz="2400" dirty="0" smtClean="0"/>
              <a:t>плохо развит фонематический слух,</a:t>
            </a:r>
          </a:p>
          <a:p>
            <a:pPr algn="just">
              <a:buNone/>
            </a:pPr>
            <a:r>
              <a:rPr lang="ru-RU" sz="2400" dirty="0" smtClean="0"/>
              <a:t>нарушен грамматический строй речи.</a:t>
            </a:r>
          </a:p>
          <a:p>
            <a:pPr algn="just"/>
            <a:endParaRPr lang="ru-RU" dirty="0"/>
          </a:p>
        </p:txBody>
      </p:sp>
      <p:pic>
        <p:nvPicPr>
          <p:cNvPr id="16386" name="Picture 2" descr="http://im8-tub-ru.yandex.net/i?id=8324119-44-72&amp;n=21"/>
          <p:cNvPicPr>
            <a:picLocks noChangeAspect="1" noChangeArrowheads="1"/>
          </p:cNvPicPr>
          <p:nvPr/>
        </p:nvPicPr>
        <p:blipFill>
          <a:blip r:embed="rId2" cstate="print"/>
          <a:srcRect/>
          <a:stretch>
            <a:fillRect/>
          </a:stretch>
        </p:blipFill>
        <p:spPr bwMode="auto">
          <a:xfrm>
            <a:off x="6588224" y="4509120"/>
            <a:ext cx="1822124" cy="20396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571480"/>
            <a:ext cx="7283152" cy="5554683"/>
          </a:xfrm>
        </p:spPr>
        <p:txBody>
          <a:bodyPr>
            <a:normAutofit/>
          </a:bodyPr>
          <a:lstStyle/>
          <a:p>
            <a:pPr algn="just">
              <a:buNone/>
            </a:pPr>
            <a:r>
              <a:rPr lang="ru-RU" sz="2400" dirty="0" smtClean="0"/>
              <a:t>    </a:t>
            </a:r>
            <a:r>
              <a:rPr lang="ru-RU" sz="2400" b="1" dirty="0" smtClean="0"/>
              <a:t>«Золотая серединка» </a:t>
            </a:r>
            <a:r>
              <a:rPr lang="ru-RU" sz="2400" dirty="0" smtClean="0"/>
              <a:t>- вот к чему нужно стремиться в развитии ребенка, т.е. к норме. Присмотритесь к малышу. Отличается ли он от сверстников? Не перегружайте его информацией, не ускоряйте его развитие. Пока ребенок не овладел родным языком, рано изучать иностранный язык (не зря в двуязычных семьях у детей  наблюдается очень часто общее недоразвитие речи.</a:t>
            </a:r>
          </a:p>
          <a:p>
            <a:pPr>
              <a:buNone/>
            </a:pPr>
            <a:endParaRPr lang="ru-RU" sz="2400" dirty="0" smtClean="0"/>
          </a:p>
          <a:p>
            <a:pPr>
              <a:buNone/>
            </a:pPr>
            <a:endParaRPr lang="ru-RU" sz="2400" dirty="0"/>
          </a:p>
        </p:txBody>
      </p:sp>
      <p:pic>
        <p:nvPicPr>
          <p:cNvPr id="22532" name="Picture 4" descr="http://im5-tub-ru.yandex.net/i?id=461562528-38-72&amp;n=21"/>
          <p:cNvPicPr>
            <a:picLocks noChangeAspect="1" noChangeArrowheads="1"/>
          </p:cNvPicPr>
          <p:nvPr/>
        </p:nvPicPr>
        <p:blipFill>
          <a:blip r:embed="rId2" cstate="print"/>
          <a:srcRect/>
          <a:stretch>
            <a:fillRect/>
          </a:stretch>
        </p:blipFill>
        <p:spPr bwMode="auto">
          <a:xfrm>
            <a:off x="3275856" y="4581128"/>
            <a:ext cx="2816086" cy="1928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im2-tub-ru.yandex.net/i?id=353329693-56-72&amp;n=21"/>
          <p:cNvPicPr>
            <a:picLocks noChangeAspect="1" noChangeArrowheads="1"/>
          </p:cNvPicPr>
          <p:nvPr/>
        </p:nvPicPr>
        <p:blipFill>
          <a:blip r:embed="rId2" cstate="print"/>
          <a:srcRect/>
          <a:stretch>
            <a:fillRect/>
          </a:stretch>
        </p:blipFill>
        <p:spPr bwMode="auto">
          <a:xfrm>
            <a:off x="2843808" y="3820754"/>
            <a:ext cx="4049659" cy="3037246"/>
          </a:xfrm>
          <a:prstGeom prst="rect">
            <a:avLst/>
          </a:prstGeom>
          <a:noFill/>
        </p:spPr>
      </p:pic>
      <p:sp>
        <p:nvSpPr>
          <p:cNvPr id="3" name="Содержимое 2"/>
          <p:cNvSpPr>
            <a:spLocks noGrp="1"/>
          </p:cNvSpPr>
          <p:nvPr>
            <p:ph idx="1"/>
          </p:nvPr>
        </p:nvSpPr>
        <p:spPr>
          <a:xfrm>
            <a:off x="1187624" y="642918"/>
            <a:ext cx="7499176" cy="5483245"/>
          </a:xfrm>
        </p:spPr>
        <p:txBody>
          <a:bodyPr>
            <a:normAutofit/>
          </a:bodyPr>
          <a:lstStyle/>
          <a:p>
            <a:pPr algn="just">
              <a:buNone/>
            </a:pPr>
            <a:r>
              <a:rPr lang="ru-RU" sz="2400" b="1" dirty="0" smtClean="0"/>
              <a:t>    И</a:t>
            </a:r>
            <a:r>
              <a:rPr lang="ru-RU" sz="2400" dirty="0" smtClean="0"/>
              <a:t>ллюстрации в детских книгах, соответствующих возрасту ребенка, - прекрасное пособие для развития ребенка. Рассматривайте иллюстрации, говорите о том. что или кто изображен на них, пусть малыш отвечает на вопросы: где? кто? какой? что делает? какого цвета? какой формы? ставьте вопросы с предлогами </a:t>
            </a:r>
            <a:r>
              <a:rPr lang="ru-RU" sz="2400" i="1" dirty="0" smtClean="0"/>
              <a:t>за, под, над</a:t>
            </a:r>
            <a:r>
              <a:rPr lang="ru-RU" sz="2400" dirty="0" smtClean="0"/>
              <a:t> и др.</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Окружающий мир</a:t>
            </a:r>
          </a:p>
        </p:txBody>
      </p:sp>
      <p:sp>
        <p:nvSpPr>
          <p:cNvPr id="5" name="Объект 4"/>
          <p:cNvSpPr>
            <a:spLocks noGrp="1"/>
          </p:cNvSpPr>
          <p:nvPr>
            <p:ph idx="1"/>
          </p:nvPr>
        </p:nvSpPr>
        <p:spPr>
          <a:xfrm>
            <a:off x="1835696" y="1700808"/>
            <a:ext cx="6591985" cy="3777622"/>
          </a:xfrm>
        </p:spPr>
        <p:txBody>
          <a:bodyPr>
            <a:noAutofit/>
          </a:bodyPr>
          <a:lstStyle/>
          <a:p>
            <a:pPr marL="137160" indent="0">
              <a:buNone/>
            </a:pPr>
            <a:r>
              <a:rPr lang="ru-RU" sz="2000" b="1" dirty="0">
                <a:solidFill>
                  <a:srgbClr val="C00000"/>
                </a:solidFill>
              </a:rPr>
              <a:t>ребенок должен </a:t>
            </a:r>
            <a:r>
              <a:rPr lang="ru-RU" sz="2000" b="1" dirty="0" smtClean="0">
                <a:solidFill>
                  <a:srgbClr val="C00000"/>
                </a:solidFill>
              </a:rPr>
              <a:t>уметь</a:t>
            </a:r>
            <a:r>
              <a:rPr lang="ru-RU" sz="2000" b="1" dirty="0">
                <a:solidFill>
                  <a:srgbClr val="C00000"/>
                </a:solidFill>
              </a:rPr>
              <a:t>:</a:t>
            </a:r>
          </a:p>
          <a:p>
            <a:r>
              <a:rPr lang="ru-RU" sz="2000" dirty="0"/>
              <a:t>Называть имена и фамилию родителей, знать, где они работают;</a:t>
            </a:r>
          </a:p>
          <a:p>
            <a:r>
              <a:rPr lang="ru-RU" sz="2000" dirty="0"/>
              <a:t>Сказать сколько ему лет;</a:t>
            </a:r>
          </a:p>
          <a:p>
            <a:r>
              <a:rPr lang="ru-RU" sz="2000" dirty="0"/>
              <a:t>Назвать название нашей страны и её столицу; город, в котором он живет; свой адрес;</a:t>
            </a:r>
          </a:p>
          <a:p>
            <a:r>
              <a:rPr lang="ru-RU" sz="2000" dirty="0"/>
              <a:t>Все явления природы и в какое время они бывают;</a:t>
            </a:r>
          </a:p>
          <a:p>
            <a:r>
              <a:rPr lang="ru-RU" sz="2000" dirty="0"/>
              <a:t>Элементарные правила дорожного движения;</a:t>
            </a:r>
          </a:p>
          <a:p>
            <a:r>
              <a:rPr lang="ru-RU" sz="2000" dirty="0"/>
              <a:t>Называть разные профессии. Уметь ответить на подобные вопросы: Кто строит дом? Кто разносит почту? </a:t>
            </a:r>
          </a:p>
          <a:p>
            <a:endParaRPr lang="ru-RU" sz="2000" dirty="0"/>
          </a:p>
        </p:txBody>
      </p:sp>
    </p:spTree>
    <p:extLst>
      <p:ext uri="{BB962C8B-B14F-4D97-AF65-F5344CB8AC3E}">
        <p14:creationId xmlns:p14="http://schemas.microsoft.com/office/powerpoint/2010/main" val="32404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1628801"/>
            <a:ext cx="7355160" cy="4896544"/>
          </a:xfrm>
        </p:spPr>
        <p:txBody>
          <a:bodyPr>
            <a:normAutofit/>
          </a:bodyPr>
          <a:lstStyle/>
          <a:p>
            <a:pPr marL="0" indent="0">
              <a:buNone/>
            </a:pPr>
            <a:r>
              <a:rPr lang="ru-RU" sz="2000" b="1" dirty="0">
                <a:solidFill>
                  <a:srgbClr val="C00000"/>
                </a:solidFill>
              </a:rPr>
              <a:t>ребенок должен уметь:</a:t>
            </a:r>
          </a:p>
          <a:p>
            <a:r>
              <a:rPr lang="ru-RU" sz="2000" dirty="0" smtClean="0"/>
              <a:t>Считать </a:t>
            </a:r>
            <a:r>
              <a:rPr lang="ru-RU" sz="2000" dirty="0"/>
              <a:t>в пределах 10;</a:t>
            </a:r>
          </a:p>
          <a:p>
            <a:r>
              <a:rPr lang="ru-RU" sz="2000" dirty="0"/>
              <a:t>Сравнивать рядом стоящие числа в пределах десяти, устанавливать число больше или меньше другого;</a:t>
            </a:r>
          </a:p>
          <a:p>
            <a:r>
              <a:rPr lang="ru-RU" sz="2000" dirty="0"/>
              <a:t>Различать  и называть квадрат, круг, треугольник, овал, прямоугольник;</a:t>
            </a:r>
          </a:p>
          <a:p>
            <a:r>
              <a:rPr lang="ru-RU" sz="2000" dirty="0"/>
              <a:t>Ориентироваться на листе бумаги и в пространстве (справа, слева, впереди, сзади), показывать, что находиться вверху и внизу от него;</a:t>
            </a:r>
          </a:p>
          <a:p>
            <a:r>
              <a:rPr lang="ru-RU" sz="2000" dirty="0"/>
              <a:t>Сравнивать предметы по величине, длине, ширине, высоте, объяснять словами;</a:t>
            </a:r>
          </a:p>
          <a:p>
            <a:r>
              <a:rPr lang="ru-RU" sz="2000" dirty="0"/>
              <a:t>Различать и называть основные цвета.</a:t>
            </a:r>
          </a:p>
          <a:p>
            <a:pPr algn="just"/>
            <a:endParaRPr lang="ru-RU" sz="1600" dirty="0">
              <a:solidFill>
                <a:srgbClr val="FF0000"/>
              </a:solidFill>
            </a:endParaRPr>
          </a:p>
        </p:txBody>
      </p:sp>
      <p:sp>
        <p:nvSpPr>
          <p:cNvPr id="2" name="Прямоугольник 1"/>
          <p:cNvSpPr/>
          <p:nvPr/>
        </p:nvSpPr>
        <p:spPr>
          <a:xfrm>
            <a:off x="1624844" y="404664"/>
            <a:ext cx="6768752" cy="1077218"/>
          </a:xfrm>
          <a:prstGeom prst="rect">
            <a:avLst/>
          </a:prstGeom>
        </p:spPr>
        <p:txBody>
          <a:bodyPr wrap="square">
            <a:spAutoFit/>
          </a:bodyPr>
          <a:lstStyle/>
          <a:p>
            <a:r>
              <a:rPr lang="ru-RU" sz="3200" b="1" dirty="0">
                <a:solidFill>
                  <a:srgbClr val="C00000"/>
                </a:solidFill>
              </a:rPr>
              <a:t>Математическое </a:t>
            </a:r>
            <a:endParaRPr lang="ru-RU" sz="3200" b="1" dirty="0" smtClean="0">
              <a:solidFill>
                <a:srgbClr val="C00000"/>
              </a:solidFill>
            </a:endParaRPr>
          </a:p>
          <a:p>
            <a:r>
              <a:rPr lang="ru-RU" sz="3200" b="1" dirty="0" smtClean="0">
                <a:solidFill>
                  <a:srgbClr val="C00000"/>
                </a:solidFill>
              </a:rPr>
              <a:t>и </a:t>
            </a:r>
            <a:r>
              <a:rPr lang="ru-RU" sz="3200" b="1" dirty="0">
                <a:solidFill>
                  <a:srgbClr val="C00000"/>
                </a:solidFill>
              </a:rPr>
              <a:t>сенсорное развитие</a:t>
            </a:r>
            <a:endParaRPr lang="ru-RU" sz="3200"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571480"/>
            <a:ext cx="7499176" cy="5554683"/>
          </a:xfrm>
        </p:spPr>
        <p:txBody>
          <a:bodyPr>
            <a:normAutofit/>
          </a:bodyPr>
          <a:lstStyle/>
          <a:p>
            <a:pPr algn="just">
              <a:buNone/>
            </a:pPr>
            <a:r>
              <a:rPr lang="ru-RU" sz="2400" b="1" dirty="0" smtClean="0"/>
              <a:t>   	Н</a:t>
            </a:r>
            <a:r>
              <a:rPr lang="ru-RU" sz="2400" dirty="0" smtClean="0"/>
              <a:t>ельзя заниматься с ребенком, если у вас плохое настроение. Лучше отложить занятие и в том случае, если малыш чем-то расстроен или болен. Только положительные эмоции обеспечивают эффективность и высокую результативность занятия.</a:t>
            </a:r>
          </a:p>
          <a:p>
            <a:endParaRPr lang="ru-RU" sz="2400" dirty="0"/>
          </a:p>
        </p:txBody>
      </p:sp>
      <p:pic>
        <p:nvPicPr>
          <p:cNvPr id="6147" name="Picture 3" descr="C:\Users\Татьяна\Pictures\картинки\фото детские\мальчик.jpg"/>
          <p:cNvPicPr>
            <a:picLocks noChangeAspect="1" noChangeArrowheads="1"/>
          </p:cNvPicPr>
          <p:nvPr/>
        </p:nvPicPr>
        <p:blipFill>
          <a:blip r:embed="rId2" cstate="print"/>
          <a:srcRect/>
          <a:stretch>
            <a:fillRect/>
          </a:stretch>
        </p:blipFill>
        <p:spPr bwMode="auto">
          <a:xfrm>
            <a:off x="2987824" y="3789040"/>
            <a:ext cx="3643338" cy="28903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47910"/>
            <a:ext cx="6589199" cy="1280890"/>
          </a:xfrm>
        </p:spPr>
        <p:txBody>
          <a:bodyPr/>
          <a:lstStyle/>
          <a:p>
            <a:r>
              <a:rPr lang="ru-RU" b="1" dirty="0">
                <a:solidFill>
                  <a:srgbClr val="C00000"/>
                </a:solidFill>
              </a:rPr>
              <a:t>Мелкая и крупная моторика</a:t>
            </a:r>
          </a:p>
        </p:txBody>
      </p:sp>
      <p:sp>
        <p:nvSpPr>
          <p:cNvPr id="3" name="Объект 2"/>
          <p:cNvSpPr>
            <a:spLocks noGrp="1"/>
          </p:cNvSpPr>
          <p:nvPr>
            <p:ph idx="1"/>
          </p:nvPr>
        </p:nvSpPr>
        <p:spPr>
          <a:xfrm>
            <a:off x="899592" y="2132856"/>
            <a:ext cx="3565689" cy="3777622"/>
          </a:xfrm>
        </p:spPr>
        <p:txBody>
          <a:bodyPr>
            <a:normAutofit fontScale="92500" lnSpcReduction="10000"/>
          </a:bodyPr>
          <a:lstStyle/>
          <a:p>
            <a:pPr marL="0" indent="0" algn="ctr">
              <a:buClr>
                <a:schemeClr val="tx2"/>
              </a:buClr>
              <a:buNone/>
            </a:pPr>
            <a:r>
              <a:rPr lang="ru-RU" b="1" dirty="0">
                <a:solidFill>
                  <a:srgbClr val="C00000"/>
                </a:solidFill>
                <a:cs typeface="Times New Roman" pitchFamily="18" charset="0"/>
              </a:rPr>
              <a:t>Мелкая моторика</a:t>
            </a:r>
          </a:p>
          <a:p>
            <a:pPr>
              <a:buClr>
                <a:srgbClr val="C00000"/>
              </a:buClr>
            </a:pPr>
            <a:r>
              <a:rPr lang="ru-RU" dirty="0">
                <a:cs typeface="Times New Roman" pitchFamily="18" charset="0"/>
              </a:rPr>
              <a:t>Завязывать узлы на толстой веревке;</a:t>
            </a:r>
          </a:p>
          <a:p>
            <a:pPr>
              <a:buClr>
                <a:srgbClr val="C00000"/>
              </a:buClr>
            </a:pPr>
            <a:r>
              <a:rPr lang="ru-RU" dirty="0">
                <a:cs typeface="Times New Roman" pitchFamily="18" charset="0"/>
              </a:rPr>
              <a:t>Резать ножницами;</a:t>
            </a:r>
          </a:p>
          <a:p>
            <a:pPr>
              <a:buClr>
                <a:srgbClr val="C00000"/>
              </a:buClr>
            </a:pPr>
            <a:r>
              <a:rPr lang="ru-RU" dirty="0">
                <a:cs typeface="Times New Roman" pitchFamily="18" charset="0"/>
              </a:rPr>
              <a:t>Лепить из пластилина и глины фигурки животных, различные предметы;</a:t>
            </a:r>
          </a:p>
          <a:p>
            <a:pPr>
              <a:buClr>
                <a:srgbClr val="C00000"/>
              </a:buClr>
            </a:pPr>
            <a:r>
              <a:rPr lang="ru-RU" dirty="0">
                <a:cs typeface="Times New Roman" pitchFamily="18" charset="0"/>
              </a:rPr>
              <a:t>Проводить линии точно по точкам, не отрывая карандаш;</a:t>
            </a:r>
          </a:p>
          <a:p>
            <a:pPr>
              <a:buClr>
                <a:srgbClr val="C00000"/>
              </a:buClr>
            </a:pPr>
            <a:r>
              <a:rPr lang="ru-RU" dirty="0">
                <a:cs typeface="Times New Roman" pitchFamily="18" charset="0"/>
              </a:rPr>
              <a:t>Аккуратно раскрашивать картинки не выходя за контур</a:t>
            </a:r>
            <a:r>
              <a:rPr lang="ru-RU" sz="1600" dirty="0">
                <a:cs typeface="Times New Roman" pitchFamily="18" charset="0"/>
              </a:rPr>
              <a:t>.</a:t>
            </a:r>
          </a:p>
          <a:p>
            <a:endParaRPr lang="ru-RU" dirty="0"/>
          </a:p>
        </p:txBody>
      </p:sp>
      <p:sp>
        <p:nvSpPr>
          <p:cNvPr id="4" name="Объект 2"/>
          <p:cNvSpPr txBox="1">
            <a:spLocks/>
          </p:cNvSpPr>
          <p:nvPr/>
        </p:nvSpPr>
        <p:spPr>
          <a:xfrm>
            <a:off x="4572000" y="1628800"/>
            <a:ext cx="4106416" cy="44637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ru-RU" sz="1600" b="1" dirty="0" smtClean="0">
                <a:solidFill>
                  <a:srgbClr val="C00000"/>
                </a:solidFill>
              </a:rPr>
              <a:t>Крупная моторика</a:t>
            </a:r>
          </a:p>
          <a:p>
            <a:r>
              <a:rPr lang="ru-RU" sz="1600" dirty="0" smtClean="0"/>
              <a:t>Надевать и снимать лыжи, ставить лыжи на место, ходить по ровной лыжне, ступающим и ходящим шагом;</a:t>
            </a:r>
          </a:p>
          <a:p>
            <a:r>
              <a:rPr lang="ru-RU" sz="1600" dirty="0" smtClean="0"/>
              <a:t>Садиться на велосипед и сходить с него, кататься на 2-х колесном велосипеде по прямой;</a:t>
            </a:r>
          </a:p>
          <a:p>
            <a:r>
              <a:rPr lang="ru-RU" sz="1600" dirty="0" smtClean="0"/>
              <a:t>Не бояться воды, любить купаться и играть на мелководье;</a:t>
            </a:r>
          </a:p>
          <a:p>
            <a:r>
              <a:rPr lang="ru-RU" sz="1600" dirty="0" smtClean="0"/>
              <a:t>Самостоятельно одеваться и раздеваться;</a:t>
            </a:r>
          </a:p>
          <a:p>
            <a:r>
              <a:rPr lang="ru-RU" sz="1600" dirty="0" smtClean="0"/>
              <a:t>Самостоятельно есть, и пить, правильно пользоваться вилкой, помогать накрывать на стол;</a:t>
            </a:r>
          </a:p>
          <a:p>
            <a:r>
              <a:rPr lang="ru-RU" sz="1600" dirty="0" smtClean="0"/>
              <a:t>Самостоятельно мыть руки и лицо, чистить зубы.</a:t>
            </a:r>
          </a:p>
          <a:p>
            <a:endParaRPr lang="ru-RU" sz="1600" dirty="0"/>
          </a:p>
        </p:txBody>
      </p:sp>
    </p:spTree>
    <p:extLst>
      <p:ext uri="{BB962C8B-B14F-4D97-AF65-F5344CB8AC3E}">
        <p14:creationId xmlns:p14="http://schemas.microsoft.com/office/powerpoint/2010/main" val="203600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Спасибо за внимание!</a:t>
            </a:r>
            <a:endParaRPr lang="ru-RU" b="1" dirty="0">
              <a:solidFill>
                <a:srgbClr val="C00000"/>
              </a:solidFill>
            </a:endParaRPr>
          </a:p>
        </p:txBody>
      </p:sp>
      <p:pic>
        <p:nvPicPr>
          <p:cNvPr id="4" name="Объект 3"/>
          <p:cNvPicPr>
            <a:picLocks noGrp="1" noChangeAspect="1"/>
          </p:cNvPicPr>
          <p:nvPr>
            <p:ph idx="1"/>
          </p:nvPr>
        </p:nvPicPr>
        <p:blipFill>
          <a:blip r:embed="rId2"/>
          <a:stretch>
            <a:fillRect/>
          </a:stretch>
        </p:blipFill>
        <p:spPr>
          <a:xfrm>
            <a:off x="2411760" y="1772816"/>
            <a:ext cx="4560332" cy="7938147"/>
          </a:xfrm>
          <a:prstGeom prst="rect">
            <a:avLst/>
          </a:prstGeom>
        </p:spPr>
      </p:pic>
    </p:spTree>
    <p:extLst>
      <p:ext uri="{BB962C8B-B14F-4D97-AF65-F5344CB8AC3E}">
        <p14:creationId xmlns:p14="http://schemas.microsoft.com/office/powerpoint/2010/main" val="17638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340283"/>
            <a:ext cx="6589199" cy="1280890"/>
          </a:xfrm>
        </p:spPr>
        <p:txBody>
          <a:bodyPr>
            <a:normAutofit/>
          </a:bodyPr>
          <a:lstStyle/>
          <a:p>
            <a:r>
              <a:rPr lang="ru-RU" b="1" dirty="0">
                <a:solidFill>
                  <a:srgbClr val="C00000"/>
                </a:solidFill>
              </a:rPr>
              <a:t>ПСИХИЧЕСКОЕ РАЗВИТИЕ </a:t>
            </a:r>
            <a:r>
              <a:rPr lang="ru-RU" b="0" dirty="0">
                <a:solidFill>
                  <a:srgbClr val="FF0000"/>
                </a:solidFill>
              </a:rPr>
              <a:t/>
            </a:r>
            <a:br>
              <a:rPr lang="ru-RU" b="0" dirty="0">
                <a:solidFill>
                  <a:srgbClr val="FF0000"/>
                </a:solidFill>
              </a:rPr>
            </a:br>
            <a:endParaRPr lang="ru-RU" b="0" dirty="0">
              <a:solidFill>
                <a:srgbClr val="FF0000"/>
              </a:solidFill>
            </a:endParaRPr>
          </a:p>
        </p:txBody>
      </p:sp>
      <p:pic>
        <p:nvPicPr>
          <p:cNvPr id="4" name="Объект 3"/>
          <p:cNvPicPr>
            <a:picLocks noGrp="1" noChangeAspect="1"/>
          </p:cNvPicPr>
          <p:nvPr>
            <p:ph idx="1"/>
          </p:nvPr>
        </p:nvPicPr>
        <p:blipFill>
          <a:blip r:embed="rId2">
            <a:duotone>
              <a:prstClr val="black"/>
              <a:schemeClr val="accent3">
                <a:tint val="45000"/>
                <a:satMod val="400000"/>
              </a:schemeClr>
            </a:duotone>
          </a:blip>
          <a:stretch>
            <a:fillRect/>
          </a:stretch>
        </p:blipFill>
        <p:spPr>
          <a:xfrm>
            <a:off x="683568" y="1412776"/>
            <a:ext cx="8229600" cy="3296482"/>
          </a:xfrm>
          <a:prstGeom prst="rect">
            <a:avLst/>
          </a:prstGeom>
        </p:spPr>
      </p:pic>
      <p:pic>
        <p:nvPicPr>
          <p:cNvPr id="6" name="Рисунок 5"/>
          <p:cNvPicPr>
            <a:picLocks noChangeAspect="1"/>
          </p:cNvPicPr>
          <p:nvPr/>
        </p:nvPicPr>
        <p:blipFill>
          <a:blip r:embed="rId3"/>
          <a:stretch>
            <a:fillRect/>
          </a:stretch>
        </p:blipFill>
        <p:spPr>
          <a:xfrm>
            <a:off x="4798368" y="3789040"/>
            <a:ext cx="3761558" cy="2816596"/>
          </a:xfrm>
          <a:prstGeom prst="rect">
            <a:avLst/>
          </a:prstGeom>
        </p:spPr>
      </p:pic>
    </p:spTree>
    <p:extLst>
      <p:ext uri="{BB962C8B-B14F-4D97-AF65-F5344CB8AC3E}">
        <p14:creationId xmlns:p14="http://schemas.microsoft.com/office/powerpoint/2010/main" val="1156704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ПСИХИЧЕСКОЕ РАЗВИТИЕ</a:t>
            </a:r>
          </a:p>
        </p:txBody>
      </p:sp>
      <p:pic>
        <p:nvPicPr>
          <p:cNvPr id="5" name="Объект 4"/>
          <p:cNvPicPr>
            <a:picLocks noGrp="1" noChangeAspect="1"/>
          </p:cNvPicPr>
          <p:nvPr>
            <p:ph idx="1"/>
          </p:nvPr>
        </p:nvPicPr>
        <p:blipFill>
          <a:blip r:embed="rId2"/>
          <a:stretch>
            <a:fillRect/>
          </a:stretch>
        </p:blipFill>
        <p:spPr>
          <a:xfrm>
            <a:off x="1945201" y="1267755"/>
            <a:ext cx="5987008" cy="2371402"/>
          </a:xfrm>
          <a:prstGeom prst="rect">
            <a:avLst/>
          </a:prstGeom>
        </p:spPr>
      </p:pic>
      <p:pic>
        <p:nvPicPr>
          <p:cNvPr id="7" name="Picture 4" descr="http://im4-tub-ru.yandex.net/i?id=412080705-03-72&amp;n=21"/>
          <p:cNvPicPr>
            <a:picLocks noChangeAspect="1" noChangeArrowheads="1"/>
          </p:cNvPicPr>
          <p:nvPr/>
        </p:nvPicPr>
        <p:blipFill>
          <a:blip r:embed="rId3" cstate="print"/>
          <a:srcRect/>
          <a:stretch>
            <a:fillRect/>
          </a:stretch>
        </p:blipFill>
        <p:spPr bwMode="auto">
          <a:xfrm>
            <a:off x="5436096" y="3975438"/>
            <a:ext cx="3357573" cy="2582748"/>
          </a:xfrm>
          <a:prstGeom prst="rect">
            <a:avLst/>
          </a:prstGeom>
          <a:noFill/>
        </p:spPr>
      </p:pic>
    </p:spTree>
    <p:extLst>
      <p:ext uri="{BB962C8B-B14F-4D97-AF65-F5344CB8AC3E}">
        <p14:creationId xmlns:p14="http://schemas.microsoft.com/office/powerpoint/2010/main" val="222292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714356"/>
            <a:ext cx="7283152" cy="5411807"/>
          </a:xfrm>
        </p:spPr>
        <p:txBody>
          <a:bodyPr>
            <a:normAutofit/>
          </a:bodyPr>
          <a:lstStyle/>
          <a:p>
            <a:pPr algn="just">
              <a:buNone/>
            </a:pPr>
            <a:r>
              <a:rPr lang="ru-RU" sz="2400" b="1" dirty="0" smtClean="0"/>
              <a:t>      В</a:t>
            </a:r>
            <a:r>
              <a:rPr lang="ru-RU" sz="2400" dirty="0" smtClean="0"/>
              <a:t>сегда рассказывайте ребенку о том, что видите. Помните, что если для вас все окружающее знакомо и привычно, то малыша со всем, что нас окружает, нужно познакомить. Объясните ему, что дерево растет, цветок цветет, зачем на нем пчела. От вас зависит, будет ли развитым малыш.</a:t>
            </a:r>
          </a:p>
          <a:p>
            <a:endParaRPr lang="ru-RU" sz="2400" dirty="0"/>
          </a:p>
        </p:txBody>
      </p:sp>
      <p:pic>
        <p:nvPicPr>
          <p:cNvPr id="27650" name="Picture 2" descr="http://im0-tub-ru.yandex.net/i?id=165933236-07-72&amp;n=21"/>
          <p:cNvPicPr>
            <a:picLocks noChangeAspect="1" noChangeArrowheads="1"/>
          </p:cNvPicPr>
          <p:nvPr/>
        </p:nvPicPr>
        <p:blipFill>
          <a:blip r:embed="rId2" cstate="print"/>
          <a:srcRect/>
          <a:stretch>
            <a:fillRect/>
          </a:stretch>
        </p:blipFill>
        <p:spPr bwMode="auto">
          <a:xfrm>
            <a:off x="4572000" y="3786190"/>
            <a:ext cx="3643338" cy="27325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331640" y="476672"/>
            <a:ext cx="7416824" cy="3193432"/>
          </a:xfrm>
          <a:prstGeom prst="rect">
            <a:avLst/>
          </a:prstGeom>
        </p:spPr>
      </p:pic>
      <p:pic>
        <p:nvPicPr>
          <p:cNvPr id="26626" name="Picture 2" descr="http://im0-tub-ru.yandex.net/i?id=41317615-51-72&amp;n=21"/>
          <p:cNvPicPr>
            <a:picLocks noChangeAspect="1" noChangeArrowheads="1"/>
          </p:cNvPicPr>
          <p:nvPr/>
        </p:nvPicPr>
        <p:blipFill>
          <a:blip r:embed="rId3" cstate="print"/>
          <a:srcRect/>
          <a:stretch>
            <a:fillRect/>
          </a:stretch>
        </p:blipFill>
        <p:spPr bwMode="auto">
          <a:xfrm>
            <a:off x="3059832" y="3861048"/>
            <a:ext cx="3386149" cy="27755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lstStyle/>
          <a:p>
            <a:pPr algn="just">
              <a:buNone/>
            </a:pPr>
            <a:r>
              <a:rPr lang="ru-RU" dirty="0" smtClean="0"/>
              <a:t>    </a:t>
            </a:r>
            <a:endParaRPr lang="ru-RU" dirty="0"/>
          </a:p>
        </p:txBody>
      </p:sp>
      <p:pic>
        <p:nvPicPr>
          <p:cNvPr id="5" name="Picture 2" descr="http://im7-tub-ru.yandex.net/i?id=66813212-10-72&amp;n=21"/>
          <p:cNvPicPr>
            <a:picLocks noChangeAspect="1" noChangeArrowheads="1"/>
          </p:cNvPicPr>
          <p:nvPr/>
        </p:nvPicPr>
        <p:blipFill>
          <a:blip r:embed="rId2" cstate="print"/>
          <a:srcRect/>
          <a:stretch>
            <a:fillRect/>
          </a:stretch>
        </p:blipFill>
        <p:spPr bwMode="auto">
          <a:xfrm>
            <a:off x="7020272" y="4239439"/>
            <a:ext cx="1877859" cy="2492734"/>
          </a:xfrm>
          <a:prstGeom prst="rect">
            <a:avLst/>
          </a:prstGeom>
          <a:noFill/>
        </p:spPr>
      </p:pic>
      <p:sp>
        <p:nvSpPr>
          <p:cNvPr id="7" name="Прямоугольник 6"/>
          <p:cNvSpPr/>
          <p:nvPr/>
        </p:nvSpPr>
        <p:spPr>
          <a:xfrm>
            <a:off x="971600" y="714356"/>
            <a:ext cx="6491064" cy="4985980"/>
          </a:xfrm>
          <a:prstGeom prst="rect">
            <a:avLst/>
          </a:prstGeom>
        </p:spPr>
        <p:txBody>
          <a:bodyPr wrap="square">
            <a:spAutoFit/>
          </a:bodyPr>
          <a:lstStyle/>
          <a:p>
            <a:pPr algn="ctr"/>
            <a:r>
              <a:rPr lang="ru-RU" sz="2800" b="1" dirty="0" smtClean="0">
                <a:solidFill>
                  <a:srgbClr val="C00000"/>
                </a:solidFill>
              </a:rPr>
              <a:t>МЫШЛЕНИЕ </a:t>
            </a:r>
          </a:p>
          <a:p>
            <a:endParaRPr lang="ru-RU" sz="2000" dirty="0" smtClean="0">
              <a:solidFill>
                <a:srgbClr val="FF0000"/>
              </a:solidFill>
            </a:endParaRPr>
          </a:p>
          <a:p>
            <a:r>
              <a:rPr lang="ru-RU" b="1" dirty="0" smtClean="0">
                <a:solidFill>
                  <a:srgbClr val="C00000"/>
                </a:solidFill>
              </a:rPr>
              <a:t>ребенок </a:t>
            </a:r>
            <a:r>
              <a:rPr lang="ru-RU" b="1" dirty="0">
                <a:solidFill>
                  <a:srgbClr val="C00000"/>
                </a:solidFill>
              </a:rPr>
              <a:t>должен уметь:</a:t>
            </a:r>
          </a:p>
          <a:p>
            <a:r>
              <a:rPr lang="ru-RU" dirty="0" smtClean="0"/>
              <a:t>Складывать </a:t>
            </a:r>
            <a:r>
              <a:rPr lang="ru-RU" dirty="0"/>
              <a:t>разрезанную картинку из </a:t>
            </a:r>
            <a:r>
              <a:rPr lang="ru-RU" dirty="0" smtClean="0"/>
              <a:t>5-6частей</a:t>
            </a:r>
            <a:r>
              <a:rPr lang="ru-RU" dirty="0"/>
              <a:t>;</a:t>
            </a:r>
          </a:p>
          <a:p>
            <a:endParaRPr lang="ru-RU" dirty="0"/>
          </a:p>
          <a:p>
            <a:r>
              <a:rPr lang="ru-RU" dirty="0"/>
              <a:t>Находить и объяснять несоответствия на рисунках;</a:t>
            </a:r>
          </a:p>
          <a:p>
            <a:endParaRPr lang="ru-RU" dirty="0"/>
          </a:p>
          <a:p>
            <a:r>
              <a:rPr lang="ru-RU" dirty="0"/>
              <a:t>Находить и объяснять отличия между явлениями;</a:t>
            </a:r>
          </a:p>
          <a:p>
            <a:endParaRPr lang="ru-RU" dirty="0"/>
          </a:p>
          <a:p>
            <a:r>
              <a:rPr lang="ru-RU" dirty="0"/>
              <a:t>Находить в группе слов лишнее и суметь объяснить, почему оно лишнее;</a:t>
            </a:r>
          </a:p>
          <a:p>
            <a:endParaRPr lang="ru-RU" dirty="0"/>
          </a:p>
          <a:p>
            <a:r>
              <a:rPr lang="ru-RU" dirty="0"/>
              <a:t>Называть обобщающим словом каждую группу предметов: домашние и дикие животные, птицы, насекомые, ягоды, овощи и фрукты;</a:t>
            </a:r>
          </a:p>
          <a:p>
            <a:endParaRPr lang="ru-RU" dirty="0"/>
          </a:p>
          <a:p>
            <a:r>
              <a:rPr lang="ru-RU" dirty="0"/>
              <a:t>Определять последовательность событий.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8229600" cy="2808313"/>
          </a:xfrm>
        </p:spPr>
        <p:txBody>
          <a:bodyPr>
            <a:noAutofit/>
          </a:bodyPr>
          <a:lstStyle/>
          <a:p>
            <a:pPr algn="just">
              <a:buNone/>
            </a:pPr>
            <a:r>
              <a:rPr lang="ru-RU" sz="2800" b="1" dirty="0" smtClean="0"/>
              <a:t> </a:t>
            </a:r>
            <a:r>
              <a:rPr lang="ru-RU" sz="2800" b="1" dirty="0"/>
              <a:t> </a:t>
            </a:r>
            <a:endParaRPr lang="ru-RU" sz="2800" b="1" dirty="0" smtClean="0"/>
          </a:p>
          <a:p>
            <a:pPr algn="just">
              <a:buNone/>
            </a:pPr>
            <a:endParaRPr lang="ru-RU" sz="2800" b="1" dirty="0"/>
          </a:p>
          <a:p>
            <a:pPr algn="just">
              <a:buNone/>
            </a:pPr>
            <a:r>
              <a:rPr lang="ru-RU" sz="2800" b="1" dirty="0" smtClean="0"/>
              <a:t>	Ж</a:t>
            </a:r>
            <a:r>
              <a:rPr lang="ru-RU" sz="2800" dirty="0" smtClean="0"/>
              <a:t>есты </a:t>
            </a:r>
            <a:r>
              <a:rPr lang="ru-RU" sz="2800" dirty="0"/>
              <a:t>дополняют нашу речь.. Но если малыш вместо речи пользуется жестами, не пытайтесь понимать его без слов. Сделайте вид, что не понимаете чего он хочет. Побуждайте его просить. Чем дольше будете понимать «жестовую» речь ребенка, тем дольше он будет молчать.</a:t>
            </a:r>
          </a:p>
        </p:txBody>
      </p:sp>
      <p:pic>
        <p:nvPicPr>
          <p:cNvPr id="23554" name="Picture 2" descr="http://im6-tub-ru.yandex.net/i?id=69511687-71-72&amp;n=21"/>
          <p:cNvPicPr>
            <a:picLocks noChangeAspect="1" noChangeArrowheads="1"/>
          </p:cNvPicPr>
          <p:nvPr/>
        </p:nvPicPr>
        <p:blipFill>
          <a:blip r:embed="rId2" cstate="print"/>
          <a:srcRect/>
          <a:stretch>
            <a:fillRect/>
          </a:stretch>
        </p:blipFill>
        <p:spPr bwMode="auto">
          <a:xfrm>
            <a:off x="2850352" y="4653136"/>
            <a:ext cx="3443295" cy="20742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87421"/>
            <a:ext cx="6589199" cy="1280890"/>
          </a:xfrm>
        </p:spPr>
        <p:txBody>
          <a:bodyPr/>
          <a:lstStyle/>
          <a:p>
            <a:r>
              <a:rPr lang="ru-RU" b="1" dirty="0">
                <a:solidFill>
                  <a:srgbClr val="C00000"/>
                </a:solidFill>
              </a:rPr>
              <a:t>Память</a:t>
            </a:r>
          </a:p>
        </p:txBody>
      </p:sp>
      <p:sp>
        <p:nvSpPr>
          <p:cNvPr id="5" name="Объект 4"/>
          <p:cNvSpPr>
            <a:spLocks noGrp="1"/>
          </p:cNvSpPr>
          <p:nvPr>
            <p:ph idx="1"/>
          </p:nvPr>
        </p:nvSpPr>
        <p:spPr>
          <a:xfrm>
            <a:off x="971600" y="1745392"/>
            <a:ext cx="7869560" cy="5112608"/>
          </a:xfrm>
        </p:spPr>
        <p:txBody>
          <a:bodyPr>
            <a:normAutofit/>
          </a:bodyPr>
          <a:lstStyle/>
          <a:p>
            <a:pPr marL="137160" indent="0">
              <a:buNone/>
            </a:pPr>
            <a:r>
              <a:rPr lang="ru-RU" sz="2000" b="1" dirty="0">
                <a:solidFill>
                  <a:srgbClr val="C00000"/>
                </a:solidFill>
              </a:rPr>
              <a:t>ребенок должен уметь:</a:t>
            </a:r>
          </a:p>
          <a:p>
            <a:r>
              <a:rPr lang="ru-RU" sz="2000" dirty="0"/>
              <a:t>Запомнить и называть без помощи взрослого 6-8 предметов (из 10);</a:t>
            </a:r>
          </a:p>
          <a:p>
            <a:r>
              <a:rPr lang="ru-RU" sz="2000" dirty="0"/>
              <a:t>Запомнить и повторить за взрослым на слух 7-8 слов;</a:t>
            </a:r>
          </a:p>
          <a:p>
            <a:r>
              <a:rPr lang="ru-RU" sz="2000" dirty="0"/>
              <a:t>Определить с одной попытки, какой предмет </a:t>
            </a:r>
          </a:p>
          <a:p>
            <a:r>
              <a:rPr lang="ru-RU" sz="2000" dirty="0"/>
              <a:t>исчез (из 7);</a:t>
            </a:r>
          </a:p>
          <a:p>
            <a:r>
              <a:rPr lang="ru-RU" sz="2000" dirty="0"/>
              <a:t>Рассказывать наизусть несколько </a:t>
            </a:r>
            <a:r>
              <a:rPr lang="ru-RU" sz="2000" dirty="0" err="1"/>
              <a:t>потешек</a:t>
            </a:r>
            <a:r>
              <a:rPr lang="ru-RU" sz="2000" dirty="0"/>
              <a:t>, загадок, стихов;</a:t>
            </a:r>
          </a:p>
          <a:p>
            <a:r>
              <a:rPr lang="ru-RU" sz="2000" dirty="0"/>
              <a:t>Уметь отвечать на вопросы взрослого по содержанию картинки;</a:t>
            </a:r>
          </a:p>
          <a:p>
            <a:r>
              <a:rPr lang="ru-RU" sz="2000" dirty="0"/>
              <a:t>Пересказывать близко по тексту содержание услышанной сказки.</a:t>
            </a:r>
          </a:p>
          <a:p>
            <a:endParaRPr lang="ru-RU" sz="2000" dirty="0"/>
          </a:p>
        </p:txBody>
      </p:sp>
    </p:spTree>
    <p:extLst>
      <p:ext uri="{BB962C8B-B14F-4D97-AF65-F5344CB8AC3E}">
        <p14:creationId xmlns:p14="http://schemas.microsoft.com/office/powerpoint/2010/main" val="268277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Речь</a:t>
            </a:r>
          </a:p>
        </p:txBody>
      </p:sp>
      <p:sp>
        <p:nvSpPr>
          <p:cNvPr id="3" name="Объект 2"/>
          <p:cNvSpPr>
            <a:spLocks noGrp="1"/>
          </p:cNvSpPr>
          <p:nvPr>
            <p:ph idx="1"/>
          </p:nvPr>
        </p:nvSpPr>
        <p:spPr>
          <a:xfrm>
            <a:off x="1187624" y="1772816"/>
            <a:ext cx="7776863" cy="3777622"/>
          </a:xfrm>
        </p:spPr>
        <p:txBody>
          <a:bodyPr>
            <a:noAutofit/>
          </a:bodyPr>
          <a:lstStyle/>
          <a:p>
            <a:pPr marL="137160" indent="0">
              <a:buNone/>
            </a:pPr>
            <a:r>
              <a:rPr lang="ru-RU" sz="2400" b="1" dirty="0">
                <a:solidFill>
                  <a:srgbClr val="C00000"/>
                </a:solidFill>
              </a:rPr>
              <a:t>ребенок </a:t>
            </a:r>
            <a:r>
              <a:rPr lang="ru-RU" sz="2400" b="1" dirty="0" smtClean="0">
                <a:solidFill>
                  <a:srgbClr val="C00000"/>
                </a:solidFill>
              </a:rPr>
              <a:t>должен:</a:t>
            </a:r>
            <a:endParaRPr lang="ru-RU" sz="2400" b="1" dirty="0">
              <a:solidFill>
                <a:srgbClr val="C00000"/>
              </a:solidFill>
            </a:endParaRPr>
          </a:p>
          <a:p>
            <a:r>
              <a:rPr lang="ru-RU" sz="2400" dirty="0"/>
              <a:t>Правильно произносить все звуки</a:t>
            </a:r>
            <a:r>
              <a:rPr lang="ru-RU" sz="2400" dirty="0" smtClean="0"/>
              <a:t>;</a:t>
            </a:r>
            <a:endParaRPr lang="ru-RU" sz="2400" dirty="0"/>
          </a:p>
          <a:p>
            <a:r>
              <a:rPr lang="ru-RU" sz="2400" dirty="0"/>
              <a:t>Говорить не торопясь, рассказывать с выражением</a:t>
            </a:r>
            <a:r>
              <a:rPr lang="ru-RU" sz="2400" dirty="0" smtClean="0"/>
              <a:t>;</a:t>
            </a:r>
            <a:endParaRPr lang="ru-RU" sz="2400" dirty="0"/>
          </a:p>
          <a:p>
            <a:r>
              <a:rPr lang="ru-RU" sz="2400" dirty="0"/>
              <a:t>Продолжить рассказ начатый взрослым</a:t>
            </a:r>
            <a:r>
              <a:rPr lang="ru-RU" sz="2400" dirty="0" smtClean="0"/>
              <a:t>;</a:t>
            </a:r>
            <a:endParaRPr lang="ru-RU" sz="2400" dirty="0"/>
          </a:p>
          <a:p>
            <a:r>
              <a:rPr lang="ru-RU" sz="2400" dirty="0"/>
              <a:t>Поддерживать непринужденную беседу</a:t>
            </a:r>
            <a:r>
              <a:rPr lang="ru-RU" sz="2400" dirty="0" smtClean="0"/>
              <a:t>;</a:t>
            </a:r>
            <a:endParaRPr lang="ru-RU" sz="2400" dirty="0"/>
          </a:p>
          <a:p>
            <a:r>
              <a:rPr lang="ru-RU" sz="2400" dirty="0"/>
              <a:t>Давать характеристику предмету, рассказывать о нем все, что знает (форму, размер, вкус, цвет и т.д.)</a:t>
            </a:r>
          </a:p>
          <a:p>
            <a:endParaRPr lang="ru-RU" sz="2400" dirty="0"/>
          </a:p>
        </p:txBody>
      </p:sp>
    </p:spTree>
    <p:extLst>
      <p:ext uri="{BB962C8B-B14F-4D97-AF65-F5344CB8AC3E}">
        <p14:creationId xmlns:p14="http://schemas.microsoft.com/office/powerpoint/2010/main" val="199181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239</TotalTime>
  <Words>666</Words>
  <Application>Microsoft Office PowerPoint</Application>
  <PresentationFormat>Экран (4:3)</PresentationFormat>
  <Paragraphs>82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Century Gothic</vt:lpstr>
      <vt:lpstr>Times New Roman</vt:lpstr>
      <vt:lpstr>Wingdings 3</vt:lpstr>
      <vt:lpstr>Легкий дым</vt:lpstr>
      <vt:lpstr>Презентация PowerPoint</vt:lpstr>
      <vt:lpstr>ПСИХИЧЕСКОЕ РАЗВИТИЕ  </vt:lpstr>
      <vt:lpstr>ПСИХИЧЕСКОЕ РАЗВИТИЕ</vt:lpstr>
      <vt:lpstr>Презентация PowerPoint</vt:lpstr>
      <vt:lpstr>Презентация PowerPoint</vt:lpstr>
      <vt:lpstr>Презентация PowerPoint</vt:lpstr>
      <vt:lpstr>Презентация PowerPoint</vt:lpstr>
      <vt:lpstr>Память</vt:lpstr>
      <vt:lpstr>Речь</vt:lpstr>
      <vt:lpstr>Презентация PowerPoint</vt:lpstr>
      <vt:lpstr>Презентация PowerPoint</vt:lpstr>
      <vt:lpstr>Презентация PowerPoint</vt:lpstr>
      <vt:lpstr>Презентация PowerPoint</vt:lpstr>
      <vt:lpstr>Окружающий мир</vt:lpstr>
      <vt:lpstr>Презентация PowerPoint</vt:lpstr>
      <vt:lpstr>Презентация PowerPoint</vt:lpstr>
      <vt:lpstr>Мелкая и крупная моторика</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Азбука для родителей</dc:title>
  <dc:creator>Татьяна</dc:creator>
  <cp:lastModifiedBy>Admin</cp:lastModifiedBy>
  <cp:revision>37</cp:revision>
  <dcterms:created xsi:type="dcterms:W3CDTF">2012-10-02T13:21:02Z</dcterms:created>
  <dcterms:modified xsi:type="dcterms:W3CDTF">2015-09-23T11:07:36Z</dcterms:modified>
</cp:coreProperties>
</file>