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86" r:id="rId4"/>
    <p:sldId id="284" r:id="rId5"/>
    <p:sldId id="287" r:id="rId6"/>
    <p:sldId id="288" r:id="rId7"/>
    <p:sldId id="295" r:id="rId8"/>
    <p:sldId id="296" r:id="rId9"/>
    <p:sldId id="298" r:id="rId10"/>
    <p:sldId id="289" r:id="rId11"/>
    <p:sldId id="290" r:id="rId12"/>
    <p:sldId id="291" r:id="rId13"/>
    <p:sldId id="292" r:id="rId14"/>
    <p:sldId id="293" r:id="rId15"/>
    <p:sldId id="297" r:id="rId16"/>
    <p:sldId id="269" r:id="rId17"/>
    <p:sldId id="285" r:id="rId18"/>
    <p:sldId id="257" r:id="rId19"/>
    <p:sldId id="258" r:id="rId20"/>
    <p:sldId id="259" r:id="rId21"/>
    <p:sldId id="260" r:id="rId22"/>
    <p:sldId id="261" r:id="rId23"/>
    <p:sldId id="262" r:id="rId24"/>
    <p:sldId id="263" r:id="rId25"/>
    <p:sldId id="265" r:id="rId26"/>
    <p:sldId id="266" r:id="rId27"/>
    <p:sldId id="279" r:id="rId28"/>
    <p:sldId id="294"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24.11.2016</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24.11.2016</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24.11.2016</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24.11.2016</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24.11.2016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24.11.2016</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24.11.2016</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24.11.2016</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24.11.2016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24.11.2016</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nfourok.ru/go.html?href=http://74203s037.edusite.ru/DswMedia/detiszpr.docx" TargetMode="External"/><Relationship Id="rId2" Type="http://schemas.openxmlformats.org/officeDocument/2006/relationships/hyperlink" Target="http://infourok.ru/go.html?href=http://74203s037.edusite.ru/DswMedia/detisuo.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04800" y="457200"/>
            <a:ext cx="8686800" cy="1171600"/>
          </a:xfrm>
        </p:spPr>
        <p:txBody>
          <a:bodyPr>
            <a:noAutofit/>
          </a:bodyPr>
          <a:lstStyle/>
          <a:p>
            <a:pPr algn="ctr"/>
            <a:r>
              <a:rPr lang="ru-RU" sz="1800" b="1" dirty="0" smtClean="0">
                <a:latin typeface="Times New Roman" panose="02020603050405020304" pitchFamily="18" charset="0"/>
                <a:cs typeface="Times New Roman" panose="02020603050405020304" pitchFamily="18" charset="0"/>
              </a:rPr>
              <a:t>Муниципальное бюджетное дошкольное образовательное учреждение «Центр развития ребёнка – детский сад №7 «Ёлочка»</a:t>
            </a:r>
            <a:endParaRPr lang="ru-RU" sz="1800" b="1"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43608" y="2060848"/>
            <a:ext cx="7416824" cy="4019277"/>
          </a:xfrm>
        </p:spPr>
        <p:txBody>
          <a:bodyPr/>
          <a:lstStyle/>
          <a:p>
            <a:pPr marL="0" indent="0" algn="ctr">
              <a:buNone/>
            </a:pPr>
            <a:r>
              <a:rPr lang="ru-RU" b="1" dirty="0" smtClean="0">
                <a:latin typeface="Times New Roman" panose="02020603050405020304" pitchFamily="18" charset="0"/>
                <a:cs typeface="Times New Roman" panose="02020603050405020304" pitchFamily="18" charset="0"/>
              </a:rPr>
              <a:t>ОСОБЕННЫЕ ДЕТИ В ДОШКОЛЬНОМ УЧРЕЖДЕНИИ</a:t>
            </a:r>
          </a:p>
          <a:p>
            <a:pPr marL="0" indent="0" algn="ctr">
              <a:buNone/>
            </a:pPr>
            <a:endParaRPr lang="ru-RU" b="1" dirty="0">
              <a:latin typeface="Times New Roman" panose="02020603050405020304" pitchFamily="18" charset="0"/>
              <a:cs typeface="Times New Roman" panose="02020603050405020304" pitchFamily="18" charset="0"/>
            </a:endParaRPr>
          </a:p>
        </p:txBody>
      </p:sp>
      <p:pic>
        <p:nvPicPr>
          <p:cNvPr id="6" name="Рисунок 5" descr="http://informatio.ru/upload/resize_cache/iblock/afe/200_185_1/inklusi.jpg"/>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284984"/>
            <a:ext cx="2563890" cy="2808312"/>
          </a:xfrm>
          <a:prstGeom prst="rect">
            <a:avLst/>
          </a:prstGeom>
          <a:noFill/>
          <a:ln>
            <a:noFill/>
          </a:ln>
        </p:spPr>
      </p:pic>
    </p:spTree>
    <p:extLst>
      <p:ext uri="{BB962C8B-B14F-4D97-AF65-F5344CB8AC3E}">
        <p14:creationId xmlns:p14="http://schemas.microsoft.com/office/powerpoint/2010/main" val="2695213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ДЕТИ С НАРУШЕНИЯМИ СЛУХА</a:t>
            </a:r>
            <a:endParaRPr lang="ru-RU" dirty="0"/>
          </a:p>
        </p:txBody>
      </p:sp>
      <p:sp>
        <p:nvSpPr>
          <p:cNvPr id="3" name="Объект 2"/>
          <p:cNvSpPr>
            <a:spLocks noGrp="1"/>
          </p:cNvSpPr>
          <p:nvPr>
            <p:ph idx="1"/>
          </p:nvPr>
        </p:nvSpPr>
        <p:spPr/>
        <p:txBody>
          <a:bodyPr>
            <a:normAutofit fontScale="47500" lnSpcReduction="20000"/>
          </a:bodyPr>
          <a:lstStyle/>
          <a:p>
            <a:pPr marL="0" indent="0" algn="just">
              <a:buNone/>
            </a:pPr>
            <a:r>
              <a:rPr lang="ru-RU" dirty="0" smtClean="0"/>
              <a:t>Потеря </a:t>
            </a:r>
            <a:r>
              <a:rPr lang="ru-RU" dirty="0"/>
              <a:t>слуха лишает ребенка важного источника информации и ограничивает тем самым процесс его интеллектуального развития. Выделяют следующие группы детей с недостатками слуха:</a:t>
            </a:r>
          </a:p>
          <a:p>
            <a:pPr marL="0" indent="0" algn="just">
              <a:buNone/>
            </a:pPr>
            <a:r>
              <a:rPr lang="ru-RU" i="1" dirty="0" err="1"/>
              <a:t>Неслышащие</a:t>
            </a:r>
            <a:r>
              <a:rPr lang="ru-RU" dirty="0"/>
              <a:t> – дети с полным отсутствием слуха, который не может использоваться для накопления речевого запаса. </a:t>
            </a:r>
          </a:p>
          <a:p>
            <a:pPr marL="0" indent="0" algn="just">
              <a:buNone/>
            </a:pPr>
            <a:r>
              <a:rPr lang="ru-RU" i="1" dirty="0"/>
              <a:t>Слабослышащие</a:t>
            </a:r>
            <a:r>
              <a:rPr lang="ru-RU" dirty="0"/>
              <a:t> – дети с частичной слуховой недостаточностью, затрудняющей речевое развитие</a:t>
            </a:r>
            <a:r>
              <a:rPr lang="ru-RU" dirty="0" smtClean="0"/>
              <a:t>.</a:t>
            </a:r>
          </a:p>
          <a:p>
            <a:pPr marL="0" indent="0" algn="just">
              <a:buNone/>
            </a:pPr>
            <a:endParaRPr lang="ru-RU" dirty="0"/>
          </a:p>
          <a:p>
            <a:pPr marL="0" indent="0" algn="just">
              <a:buNone/>
            </a:pPr>
            <a:r>
              <a:rPr lang="ru-RU" dirty="0">
                <a:solidFill>
                  <a:srgbClr val="FF0000"/>
                </a:solidFill>
              </a:rPr>
              <a:t>Нарушение слуха непосредственно влияет на речевое развитие ребенка и оказывает опосредованное влияние на формирование памяти, мышления. </a:t>
            </a:r>
            <a:r>
              <a:rPr lang="ru-RU" dirty="0" smtClean="0"/>
              <a:t>Что </a:t>
            </a:r>
            <a:r>
              <a:rPr lang="ru-RU" dirty="0"/>
              <a:t>же касается особенностей личности и поведения </a:t>
            </a:r>
            <a:r>
              <a:rPr lang="ru-RU" dirty="0" err="1"/>
              <a:t>неслы­шащего</a:t>
            </a:r>
            <a:r>
              <a:rPr lang="ru-RU" dirty="0"/>
              <a:t> и слабослышащего ребенка, то они не являются биологически обусловленными и при создании соответствующих условий поддаются коррекции в наибольшей степени. </a:t>
            </a:r>
          </a:p>
          <a:p>
            <a:pPr marL="0" indent="0" algn="just">
              <a:buNone/>
            </a:pPr>
            <a:r>
              <a:rPr lang="ru-RU" dirty="0"/>
              <a:t>Важными в процессе познания окружающего мира становятся </a:t>
            </a:r>
            <a:r>
              <a:rPr lang="ru-RU" dirty="0" smtClean="0"/>
              <a:t>двигательные, осязательные</a:t>
            </a:r>
            <a:r>
              <a:rPr lang="ru-RU" dirty="0"/>
              <a:t>, </a:t>
            </a:r>
            <a:r>
              <a:rPr lang="ru-RU" b="1" i="1" dirty="0"/>
              <a:t>тактильно-вибрационные ощущения</a:t>
            </a:r>
            <a:r>
              <a:rPr lang="ru-RU" b="1" i="1" dirty="0" smtClean="0"/>
              <a:t>.</a:t>
            </a:r>
          </a:p>
          <a:p>
            <a:pPr marL="0" indent="0" algn="just">
              <a:buNone/>
            </a:pPr>
            <a:endParaRPr lang="ru-RU" dirty="0"/>
          </a:p>
          <a:p>
            <a:pPr marL="0" indent="0" algn="just">
              <a:buNone/>
            </a:pPr>
            <a:r>
              <a:rPr lang="ru-RU" dirty="0">
                <a:solidFill>
                  <a:srgbClr val="FF0000"/>
                </a:solidFill>
              </a:rPr>
              <a:t>Особенности мышления детей с нарушениями слуха связаны с замедленным овладением словесной речью. Наиболее ярко это проявляется в развитии словесно-логического мышления. При этом наглядно-действенное и образное мышление глухих и слабослышащих учащихся также имеет своеобразные черты. Нарушение слуха оказывает влияние на формирование всех мыслительных операций, приводит к затруднениям в использовании теоретических знаний на практике. </a:t>
            </a:r>
          </a:p>
          <a:p>
            <a:pPr marL="0" indent="0" algn="just">
              <a:buNone/>
            </a:pPr>
            <a:r>
              <a:rPr lang="ru-RU" dirty="0"/>
              <a:t>У ребенка с нарушением слуха наблюдается расстройство всех основных функций речи (коммуникативной, обобщающей, регулирующей). Поэтому дети, страдающие глубокими нарушениями слуха, в общем уровне развития отстают от своих сверстников.</a:t>
            </a:r>
          </a:p>
          <a:p>
            <a:endParaRPr lang="ru-RU" dirty="0"/>
          </a:p>
        </p:txBody>
      </p:sp>
    </p:spTree>
    <p:extLst>
      <p:ext uri="{BB962C8B-B14F-4D97-AF65-F5344CB8AC3E}">
        <p14:creationId xmlns:p14="http://schemas.microsoft.com/office/powerpoint/2010/main" val="1761422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ДЕТИ С ТЯЖЕЛЫМИ НАРУШЕНИЯМИ РЕЧИ</a:t>
            </a:r>
            <a:endParaRPr lang="ru-RU" dirty="0"/>
          </a:p>
        </p:txBody>
      </p:sp>
      <p:sp>
        <p:nvSpPr>
          <p:cNvPr id="3" name="Объект 2"/>
          <p:cNvSpPr>
            <a:spLocks noGrp="1"/>
          </p:cNvSpPr>
          <p:nvPr>
            <p:ph idx="1"/>
          </p:nvPr>
        </p:nvSpPr>
        <p:spPr/>
        <p:txBody>
          <a:bodyPr>
            <a:normAutofit fontScale="55000" lnSpcReduction="20000"/>
          </a:bodyPr>
          <a:lstStyle/>
          <a:p>
            <a:pPr marL="0" indent="0" algn="just">
              <a:buNone/>
            </a:pPr>
            <a:r>
              <a:rPr lang="ru-RU" dirty="0" smtClean="0"/>
              <a:t>	Особенности </a:t>
            </a:r>
            <a:r>
              <a:rPr lang="ru-RU" dirty="0"/>
              <a:t>речевого развития детей с тяжелыми нарушениями речи оказывают влияние на формирование личности ребенка, на формирование всех психических процессов. Дети имеют ряд психолого-педагогических особенностей, затрудняющих их социальную адаптацию и требующих целенаправленной коррекции имеющихся нарушений.</a:t>
            </a:r>
          </a:p>
          <a:p>
            <a:pPr marL="0" indent="0" algn="just">
              <a:buNone/>
            </a:pPr>
            <a:r>
              <a:rPr lang="ru-RU" dirty="0" smtClean="0"/>
              <a:t>	Особенности </a:t>
            </a:r>
            <a:r>
              <a:rPr lang="ru-RU" dirty="0"/>
              <a:t>речевой деятельности отражаются на формировании у детей </a:t>
            </a:r>
            <a:r>
              <a:rPr lang="ru-RU" dirty="0">
                <a:solidFill>
                  <a:srgbClr val="FF0000"/>
                </a:solidFill>
              </a:rPr>
              <a:t>сенсорной, интеллектуальной и аффективно-волевой сфер. Отмечается недостаточная устойчивость внимания, ограниченные возможности его распределения. При относительной сохранности смысловой памяти у детей снижена вербальная память, страдает продуктивность запоминания. </a:t>
            </a:r>
            <a:endParaRPr lang="ru-RU" dirty="0" smtClean="0">
              <a:solidFill>
                <a:srgbClr val="FF0000"/>
              </a:solidFill>
            </a:endParaRPr>
          </a:p>
          <a:p>
            <a:pPr marL="0" indent="0" algn="just">
              <a:buNone/>
            </a:pPr>
            <a:r>
              <a:rPr lang="ru-RU" dirty="0"/>
              <a:t>	</a:t>
            </a:r>
            <a:r>
              <a:rPr lang="ru-RU" dirty="0" smtClean="0"/>
              <a:t>У </a:t>
            </a:r>
            <a:r>
              <a:rPr lang="ru-RU" dirty="0"/>
              <a:t>детей низкая </a:t>
            </a:r>
            <a:r>
              <a:rPr lang="ru-RU" dirty="0" err="1"/>
              <a:t>мнемическая</a:t>
            </a:r>
            <a:r>
              <a:rPr lang="ru-RU" dirty="0"/>
              <a:t> активность может сочетаться с задержкой в формировании других психических процессов. Связь между речевыми нарушениями и другими сторонами психического развития проявляется в специфических особенностях мышления. Обладая полноценными предпосылками для овладения мыслительными операциями, доступными по возрасту, </a:t>
            </a:r>
            <a:r>
              <a:rPr lang="ru-RU" dirty="0">
                <a:solidFill>
                  <a:srgbClr val="FF0000"/>
                </a:solidFill>
              </a:rPr>
              <a:t>дети отстают в развитии словесно-логического мышления, с трудом овладевают анализом и синтезом, сравнением и обобщением.</a:t>
            </a:r>
          </a:p>
          <a:p>
            <a:pPr marL="0" indent="0">
              <a:buNone/>
            </a:pPr>
            <a:endParaRPr lang="ru-RU" dirty="0"/>
          </a:p>
        </p:txBody>
      </p:sp>
    </p:spTree>
    <p:extLst>
      <p:ext uri="{BB962C8B-B14F-4D97-AF65-F5344CB8AC3E}">
        <p14:creationId xmlns:p14="http://schemas.microsoft.com/office/powerpoint/2010/main" val="161700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ДЕТИ С УМСТВЕННОЙ ОТСТАЛОСТЬЮ</a:t>
            </a:r>
            <a:endParaRPr lang="ru-RU" dirty="0"/>
          </a:p>
        </p:txBody>
      </p:sp>
      <p:sp>
        <p:nvSpPr>
          <p:cNvPr id="3" name="Объект 2"/>
          <p:cNvSpPr>
            <a:spLocks noGrp="1"/>
          </p:cNvSpPr>
          <p:nvPr>
            <p:ph idx="1"/>
          </p:nvPr>
        </p:nvSpPr>
        <p:spPr/>
        <p:txBody>
          <a:bodyPr>
            <a:normAutofit fontScale="55000" lnSpcReduction="20000"/>
          </a:bodyPr>
          <a:lstStyle/>
          <a:p>
            <a:pPr marL="0" indent="0" algn="just">
              <a:buNone/>
            </a:pPr>
            <a:r>
              <a:rPr lang="ru-RU" dirty="0" smtClean="0"/>
              <a:t>	Среди </a:t>
            </a:r>
            <a:r>
              <a:rPr lang="ru-RU" dirty="0"/>
              <a:t>детей и подростков, имею­щих психическую патологию развития, наиболее многочис­ленную группу составляют умственно отсталые дети. Боль­шинство из них — </a:t>
            </a:r>
            <a:r>
              <a:rPr lang="ru-RU" dirty="0" err="1"/>
              <a:t>олигофрены</a:t>
            </a:r>
            <a:r>
              <a:rPr lang="ru-RU" dirty="0"/>
              <a:t>.</a:t>
            </a:r>
          </a:p>
          <a:p>
            <a:pPr marL="0" indent="0" algn="just">
              <a:buNone/>
            </a:pPr>
            <a:r>
              <a:rPr lang="ru-RU" dirty="0" smtClean="0"/>
              <a:t>	Олигофрения </a:t>
            </a:r>
            <a:r>
              <a:rPr lang="ru-RU" dirty="0"/>
              <a:t>— это форма умственного и психического недоразвития, возникающая в результате поражения ЦНС, и в первую очередь коры головного </a:t>
            </a:r>
            <a:r>
              <a:rPr lang="ru-RU" dirty="0" smtClean="0"/>
              <a:t>мозга. </a:t>
            </a:r>
            <a:r>
              <a:rPr lang="ru-RU" dirty="0"/>
              <a:t>По глубине дефекта умственная отсталость при олигофрении традиционно подразделяют на три степени: </a:t>
            </a:r>
            <a:r>
              <a:rPr lang="ru-RU" dirty="0" err="1"/>
              <a:t>идиотия</a:t>
            </a:r>
            <a:r>
              <a:rPr lang="ru-RU" dirty="0"/>
              <a:t>, </a:t>
            </a:r>
            <a:r>
              <a:rPr lang="ru-RU" dirty="0" err="1"/>
              <a:t>имбецильность</a:t>
            </a:r>
            <a:r>
              <a:rPr lang="ru-RU" dirty="0"/>
              <a:t> и </a:t>
            </a:r>
            <a:r>
              <a:rPr lang="ru-RU" dirty="0" err="1" smtClean="0"/>
              <a:t>дебильностъ</a:t>
            </a:r>
            <a:r>
              <a:rPr lang="ru-RU" i="1" dirty="0"/>
              <a:t>. </a:t>
            </a:r>
            <a:r>
              <a:rPr lang="ru-RU" dirty="0"/>
              <a:t>Дети с умственной отсталостью в стадии </a:t>
            </a:r>
            <a:r>
              <a:rPr lang="ru-RU" dirty="0" err="1"/>
              <a:t>идиотии</a:t>
            </a:r>
            <a:r>
              <a:rPr lang="ru-RU" dirty="0"/>
              <a:t> и </a:t>
            </a:r>
            <a:r>
              <a:rPr lang="ru-RU" dirty="0" err="1"/>
              <a:t>имбецильности</a:t>
            </a:r>
            <a:r>
              <a:rPr lang="ru-RU" dirty="0"/>
              <a:t> в правовом отношении яв­ляются недееспособными и над ними устанавливается опека родителей или замещающих лиц.</a:t>
            </a:r>
          </a:p>
          <a:p>
            <a:pPr marL="0" indent="0" algn="just">
              <a:buNone/>
            </a:pPr>
            <a:r>
              <a:rPr lang="ru-RU" dirty="0" smtClean="0"/>
              <a:t>	Развитие </a:t>
            </a:r>
            <a:r>
              <a:rPr lang="ru-RU" dirty="0"/>
              <a:t>умственно отсталого ребенка с первых дней жизни отличается от развития нормальных детей. У них отмечают­ся задержки в физическом развитии, общая психологическая инертность, снижен интерес к окружающему миру, заметно недоразвитие артикуляционного аппарата и фонематическо­го слуха. По-иному у них складываются соотношения в раз­витии наглядно-действенного и словесно-логического мышле­ния. Многие умственно отсталые дети начинают говорить только к 4—5 годам. Речь умственно отсталого ребенка не вы­полняет своей основной функции — коммуникативной.</a:t>
            </a:r>
          </a:p>
          <a:p>
            <a:pPr marL="0" indent="0">
              <a:buNone/>
            </a:pPr>
            <a:endParaRPr lang="ru-RU" dirty="0"/>
          </a:p>
        </p:txBody>
      </p:sp>
    </p:spTree>
    <p:extLst>
      <p:ext uri="{BB962C8B-B14F-4D97-AF65-F5344CB8AC3E}">
        <p14:creationId xmlns:p14="http://schemas.microsoft.com/office/powerpoint/2010/main" val="3193181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dirty="0" smtClean="0"/>
              <a:t>ДЕТИ С ЗАДЕРЖКОЙ ПСИХИЧЕСКОГО РАЗВИТИЯ</a:t>
            </a:r>
            <a:endParaRPr lang="ru-RU" dirty="0"/>
          </a:p>
        </p:txBody>
      </p:sp>
      <p:sp>
        <p:nvSpPr>
          <p:cNvPr id="3" name="Объект 2"/>
          <p:cNvSpPr>
            <a:spLocks noGrp="1"/>
          </p:cNvSpPr>
          <p:nvPr>
            <p:ph idx="1"/>
          </p:nvPr>
        </p:nvSpPr>
        <p:spPr/>
        <p:txBody>
          <a:bodyPr>
            <a:normAutofit fontScale="32500" lnSpcReduction="20000"/>
          </a:bodyPr>
          <a:lstStyle/>
          <a:p>
            <a:pPr marL="0" indent="0" algn="just">
              <a:buNone/>
            </a:pPr>
            <a:r>
              <a:rPr lang="ru-RU" b="1" dirty="0" smtClean="0"/>
              <a:t>	</a:t>
            </a:r>
            <a:r>
              <a:rPr lang="ru-RU" sz="4300" b="1" dirty="0" smtClean="0">
                <a:latin typeface="Times New Roman" pitchFamily="18" charset="0"/>
                <a:cs typeface="Times New Roman" pitchFamily="18" charset="0"/>
              </a:rPr>
              <a:t>Внимание</a:t>
            </a:r>
            <a:r>
              <a:rPr lang="ru-RU" sz="4300" dirty="0">
                <a:latin typeface="Times New Roman" pitchFamily="18" charset="0"/>
                <a:cs typeface="Times New Roman" pitchFamily="18" charset="0"/>
              </a:rPr>
              <a:t> этих детей характеризуется неустойчивостью, отмечаются периодические его колебания, неравномерная работоспособность. Трудно собрать, сконцентрировать внимание детей, удержать на протяжении той или иной деятельности. Очевидна недостаточная целенаправленность деятельности, дети действуют импульсивно, часто отвлекаются</a:t>
            </a:r>
          </a:p>
          <a:p>
            <a:pPr marL="0" indent="0" algn="just">
              <a:buNone/>
            </a:pPr>
            <a:r>
              <a:rPr lang="ru-RU" sz="4300" dirty="0" smtClean="0">
                <a:latin typeface="Times New Roman" pitchFamily="18" charset="0"/>
                <a:cs typeface="Times New Roman" pitchFamily="18" charset="0"/>
              </a:rPr>
              <a:t>	Установлено</a:t>
            </a:r>
            <a:r>
              <a:rPr lang="ru-RU" sz="4300" dirty="0">
                <a:latin typeface="Times New Roman" pitchFamily="18" charset="0"/>
                <a:cs typeface="Times New Roman" pitchFamily="18" charset="0"/>
              </a:rPr>
              <a:t>, что многие из детей испытывают трудности и в процессе</a:t>
            </a:r>
            <a:r>
              <a:rPr lang="ru-RU" sz="4300" b="1" dirty="0">
                <a:latin typeface="Times New Roman" pitchFamily="18" charset="0"/>
                <a:cs typeface="Times New Roman" pitchFamily="18" charset="0"/>
              </a:rPr>
              <a:t> восприятия</a:t>
            </a:r>
            <a:r>
              <a:rPr lang="ru-RU" sz="4300" dirty="0">
                <a:latin typeface="Times New Roman" pitchFamily="18" charset="0"/>
                <a:cs typeface="Times New Roman" pitchFamily="18" charset="0"/>
              </a:rPr>
              <a:t> (зрительного, слухового, тактильного). Снижена скорость выполнения перцептивных операций. </a:t>
            </a:r>
          </a:p>
          <a:p>
            <a:pPr marL="0" indent="0" algn="just">
              <a:buNone/>
            </a:pPr>
            <a:r>
              <a:rPr lang="ru-RU" sz="4300" b="1" dirty="0" smtClean="0">
                <a:latin typeface="Times New Roman" pitchFamily="18" charset="0"/>
                <a:cs typeface="Times New Roman" pitchFamily="18" charset="0"/>
              </a:rPr>
              <a:t>	Память</a:t>
            </a:r>
            <a:r>
              <a:rPr lang="ru-RU" sz="4300" dirty="0">
                <a:latin typeface="Times New Roman" pitchFamily="18" charset="0"/>
                <a:cs typeface="Times New Roman" pitchFamily="18" charset="0"/>
              </a:rPr>
              <a:t> детей с задержкой психического развития также отличается качественным своеобразием. Характерны неточность воспроизведения и быстрая потеря информации. В наибольшей степени страдает вербальная память. </a:t>
            </a:r>
          </a:p>
          <a:p>
            <a:pPr marL="0" indent="0" algn="just">
              <a:buNone/>
            </a:pPr>
            <a:r>
              <a:rPr lang="ru-RU" sz="4300" dirty="0" smtClean="0">
                <a:latin typeface="Times New Roman" pitchFamily="18" charset="0"/>
                <a:cs typeface="Times New Roman" pitchFamily="18" charset="0"/>
              </a:rPr>
              <a:t>	Значительное </a:t>
            </a:r>
            <a:r>
              <a:rPr lang="ru-RU" sz="4300" dirty="0">
                <a:latin typeface="Times New Roman" pitchFamily="18" charset="0"/>
                <a:cs typeface="Times New Roman" pitchFamily="18" charset="0"/>
              </a:rPr>
              <a:t>своеобразие отмечается в развитии их</a:t>
            </a:r>
            <a:r>
              <a:rPr lang="ru-RU" sz="4300" b="1" dirty="0">
                <a:latin typeface="Times New Roman" pitchFamily="18" charset="0"/>
                <a:cs typeface="Times New Roman" pitchFamily="18" charset="0"/>
              </a:rPr>
              <a:t> мыслительной деятельности.</a:t>
            </a:r>
            <a:r>
              <a:rPr lang="ru-RU" sz="4300" dirty="0">
                <a:latin typeface="Times New Roman" pitchFamily="18" charset="0"/>
                <a:cs typeface="Times New Roman" pitchFamily="18" charset="0"/>
              </a:rPr>
              <a:t> Отставание отмечается уже на уровне наглядных форм мышления, возникают трудности в формировании сферы образов-представлений. Исследователи подчеркивают сложность создания целого из частей и выделения частей из целого, трудности в пространственном оперировании образами.</a:t>
            </a:r>
          </a:p>
          <a:p>
            <a:pPr marL="0" indent="0" algn="just">
              <a:buNone/>
            </a:pPr>
            <a:r>
              <a:rPr lang="ru-RU" sz="4300" dirty="0" smtClean="0">
                <a:latin typeface="Times New Roman" pitchFamily="18" charset="0"/>
                <a:cs typeface="Times New Roman" pitchFamily="18" charset="0"/>
              </a:rPr>
              <a:t>	У </a:t>
            </a:r>
            <a:r>
              <a:rPr lang="ru-RU" sz="4300" dirty="0">
                <a:latin typeface="Times New Roman" pitchFamily="18" charset="0"/>
                <a:cs typeface="Times New Roman" pitchFamily="18" charset="0"/>
              </a:rPr>
              <a:t>детей с ЗПР отмечается </a:t>
            </a:r>
            <a:r>
              <a:rPr lang="ru-RU" sz="4300" b="1" dirty="0">
                <a:latin typeface="Times New Roman" pitchFamily="18" charset="0"/>
                <a:cs typeface="Times New Roman" pitchFamily="18" charset="0"/>
              </a:rPr>
              <a:t>выраженная тревожность </a:t>
            </a:r>
            <a:r>
              <a:rPr lang="ru-RU" sz="4300" dirty="0">
                <a:latin typeface="Times New Roman" pitchFamily="18" charset="0"/>
                <a:cs typeface="Times New Roman" pitchFamily="18" charset="0"/>
              </a:rPr>
              <a:t>по отношению к взрослому, от которого они зависят. Такая тревожность имеет тенденцию с возрастом прогрессировать.</a:t>
            </a:r>
          </a:p>
          <a:p>
            <a:pPr marL="0" indent="0" algn="just">
              <a:buNone/>
            </a:pPr>
            <a:r>
              <a:rPr lang="ru-RU" sz="4300" dirty="0" smtClean="0">
                <a:latin typeface="Times New Roman" pitchFamily="18" charset="0"/>
                <a:cs typeface="Times New Roman" pitchFamily="18" charset="0"/>
              </a:rPr>
              <a:t>	</a:t>
            </a:r>
            <a:r>
              <a:rPr lang="ru-RU" sz="4300" dirty="0" smtClean="0">
                <a:solidFill>
                  <a:srgbClr val="FF0000"/>
                </a:solidFill>
                <a:latin typeface="Times New Roman" pitchFamily="18" charset="0"/>
                <a:cs typeface="Times New Roman" pitchFamily="18" charset="0"/>
              </a:rPr>
              <a:t>Дети </a:t>
            </a:r>
            <a:r>
              <a:rPr lang="ru-RU" sz="4300" dirty="0">
                <a:solidFill>
                  <a:srgbClr val="FF0000"/>
                </a:solidFill>
                <a:latin typeface="Times New Roman" pitchFamily="18" charset="0"/>
                <a:cs typeface="Times New Roman" pitchFamily="18" charset="0"/>
              </a:rPr>
              <a:t>склонны преимущественно к конфликтному или избегающему способу взаимодействия</a:t>
            </a:r>
            <a:r>
              <a:rPr lang="ru-RU" sz="4300" dirty="0">
                <a:latin typeface="Times New Roman" pitchFamily="18" charset="0"/>
                <a:cs typeface="Times New Roman" pitchFamily="18" charset="0"/>
              </a:rPr>
              <a:t>. Дети с ЗПР предпочитают контактировать с детьми более младшего возраста, в силу того, что коллектив сверстников, с которыми они могут контактировать, устанавливать взаимоотношения, вызывает у них тревогу. У них преобладают ситуативно-деловые формы общения, основывающиеся на предметно-практических операциях. У детей с ЗПР, выявлена сниженная потребность в общении. В процессе общения дошкольников с ЗПР на первый план выдвигается недостаточная сформированность его мотивационной основы. Потребность в игре у этих детей резко снижена.</a:t>
            </a:r>
          </a:p>
          <a:p>
            <a:pPr marL="0" indent="0">
              <a:buNone/>
            </a:pPr>
            <a:endParaRPr lang="ru-RU" sz="4300" dirty="0">
              <a:latin typeface="Times New Roman" pitchFamily="18" charset="0"/>
              <a:cs typeface="Times New Roman" pitchFamily="18" charset="0"/>
            </a:endParaRPr>
          </a:p>
        </p:txBody>
      </p:sp>
    </p:spTree>
    <p:extLst>
      <p:ext uri="{BB962C8B-B14F-4D97-AF65-F5344CB8AC3E}">
        <p14:creationId xmlns:p14="http://schemas.microsoft.com/office/powerpoint/2010/main" val="3965599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ДЕТИ С НАРУШЕНИЕМ ОПОРНО-ДВИГАТЕЛЬНОГО АППАРАТА</a:t>
            </a:r>
            <a:endParaRPr lang="ru-RU" dirty="0"/>
          </a:p>
        </p:txBody>
      </p:sp>
      <p:sp>
        <p:nvSpPr>
          <p:cNvPr id="3" name="Объект 2"/>
          <p:cNvSpPr>
            <a:spLocks noGrp="1"/>
          </p:cNvSpPr>
          <p:nvPr>
            <p:ph idx="1"/>
          </p:nvPr>
        </p:nvSpPr>
        <p:spPr/>
        <p:txBody>
          <a:bodyPr>
            <a:normAutofit fontScale="47500" lnSpcReduction="20000"/>
          </a:bodyPr>
          <a:lstStyle/>
          <a:p>
            <a:pPr marL="0" indent="0" algn="just">
              <a:buNone/>
            </a:pPr>
            <a:r>
              <a:rPr lang="ru-RU" dirty="0" smtClean="0"/>
              <a:t>	Детский </a:t>
            </a:r>
            <a:r>
              <a:rPr lang="ru-RU" dirty="0"/>
              <a:t>церебральный паралич – болезнь, развивающаяся вследствие поражения головного мозга – внутриутробно, при родах или в период новорожденности, характеризуется двигательными расстройствами, а также нарушениями </a:t>
            </a:r>
            <a:r>
              <a:rPr lang="ru-RU" dirty="0" err="1"/>
              <a:t>психоречевых</a:t>
            </a:r>
            <a:r>
              <a:rPr lang="ru-RU" dirty="0"/>
              <a:t> функций.</a:t>
            </a:r>
          </a:p>
          <a:p>
            <a:pPr marL="0" indent="0" algn="just">
              <a:buNone/>
            </a:pPr>
            <a:r>
              <a:rPr lang="ru-RU" dirty="0" smtClean="0"/>
              <a:t>	Для </a:t>
            </a:r>
            <a:r>
              <a:rPr lang="ru-RU" dirty="0"/>
              <a:t>большинства детей с ДЦП характерна задержка психического развития по типу так называемого психического инфантилизма. Под психическим инфантилизмом понимается незрелость эмоционально-волевой сферы личности ребенка. Это объясняется замедленным формированием высших структур мозга (лобные отделы головного мозга), связанных с волевой деятельностью. </a:t>
            </a:r>
            <a:r>
              <a:rPr lang="ru-RU" dirty="0">
                <a:solidFill>
                  <a:srgbClr val="FF0000"/>
                </a:solidFill>
              </a:rPr>
              <a:t>Интеллект ребенка может соответствовать возрастным нормам, при этом эмоциональная сфера остается несформированной.</a:t>
            </a:r>
          </a:p>
          <a:p>
            <a:pPr marL="0" indent="0" algn="just">
              <a:buNone/>
            </a:pPr>
            <a:r>
              <a:rPr lang="ru-RU" dirty="0" smtClean="0"/>
              <a:t>	При </a:t>
            </a:r>
            <a:r>
              <a:rPr lang="ru-RU" dirty="0"/>
              <a:t>психическом инфантилизме отмечаются следующие особенности поведения: в своих действиях дети руководствуются в первую очередь эмоцией удовольствия, они эгоцентричны, не способны продуктивно работать в коллективе, соотносить свои желания с интересами окружающих, во всем их поведении присутствует элемент "детскости". Признаки незрелости эмоционально-волевой сферы могут сохраняться и в старшем школьном возрасте. Они будут проявляться в повышенном интересе к игровой деятельности, высокой внушаемости, неспособности к волевому усилию над собой. Такое поведение часто сопровождается эмоциональной нестабильностью, двигательной расторможенностью, быстрой утомляемостью. Несмотря на перечисленные особенности поведения, эмоционально-волевые нарушения могут проявлять себя по-разному. Это может быть и повышенная возбудимость. Дети этого типа беспокойны, суетливы, раздражительны, склонны к проявлению немотивированной агрессии. Для них характерны резкие перепады настроения: они то, чрезмерно веселы, то вдруг начинают капризничать, кажутся усталыми и раздражительными. </a:t>
            </a:r>
          </a:p>
          <a:p>
            <a:pPr marL="0" indent="0">
              <a:buNone/>
            </a:pPr>
            <a:endParaRPr lang="ru-RU" dirty="0"/>
          </a:p>
        </p:txBody>
      </p:sp>
    </p:spTree>
    <p:extLst>
      <p:ext uri="{BB962C8B-B14F-4D97-AF65-F5344CB8AC3E}">
        <p14:creationId xmlns:p14="http://schemas.microsoft.com/office/powerpoint/2010/main" val="3412380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Дети с соматическими заболеваниями</a:t>
            </a:r>
            <a:r>
              <a:rPr lang="ru-RU" dirty="0"/>
              <a:t/>
            </a:r>
            <a:br>
              <a:rPr lang="ru-RU" dirty="0"/>
            </a:br>
            <a:endParaRPr lang="ru-RU" dirty="0"/>
          </a:p>
        </p:txBody>
      </p:sp>
      <p:sp>
        <p:nvSpPr>
          <p:cNvPr id="3" name="Объект 2"/>
          <p:cNvSpPr>
            <a:spLocks noGrp="1"/>
          </p:cNvSpPr>
          <p:nvPr>
            <p:ph idx="1"/>
          </p:nvPr>
        </p:nvSpPr>
        <p:spPr>
          <a:xfrm>
            <a:off x="251520" y="1556792"/>
            <a:ext cx="8686800" cy="4525963"/>
          </a:xfrm>
        </p:spPr>
        <p:txBody>
          <a:bodyPr>
            <a:normAutofit lnSpcReduction="10000"/>
          </a:bodyPr>
          <a:lstStyle/>
          <a:p>
            <a:pPr marL="0" indent="0" algn="just">
              <a:buNone/>
            </a:pPr>
            <a:r>
              <a:rPr lang="ru-RU" dirty="0" smtClean="0"/>
              <a:t>Дети </a:t>
            </a:r>
            <a:r>
              <a:rPr lang="ru-RU" dirty="0"/>
              <a:t>с соматическими заболеваниями, не имеющие видимых дефектов, имеющие сохранный интеллект и с первого взгляда ничем не отличающиеся от остальных. У таких детей </a:t>
            </a:r>
            <a:r>
              <a:rPr lang="ru-RU" dirty="0">
                <a:solidFill>
                  <a:srgbClr val="FF0000"/>
                </a:solidFill>
              </a:rPr>
              <a:t>слабо развита познавательная сфера, отмечается недоразвитие личности, интеллектуальная пассивность, ограниченный объем принятой информации, низкая способность к обобщениям, быстрая потеря интереса к занятиям.</a:t>
            </a:r>
          </a:p>
          <a:p>
            <a:endParaRPr lang="ru-RU" dirty="0"/>
          </a:p>
        </p:txBody>
      </p:sp>
    </p:spTree>
    <p:extLst>
      <p:ext uri="{BB962C8B-B14F-4D97-AF65-F5344CB8AC3E}">
        <p14:creationId xmlns:p14="http://schemas.microsoft.com/office/powerpoint/2010/main" val="3851001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581" y="476672"/>
            <a:ext cx="8686800" cy="838200"/>
          </a:xfrm>
        </p:spPr>
        <p:txBody>
          <a:bodyPr>
            <a:normAutofit fontScale="90000"/>
          </a:bodyPr>
          <a:lstStyle/>
          <a:p>
            <a:pPr algn="ctr"/>
            <a:r>
              <a:rPr lang="ru-RU" dirty="0" smtClean="0"/>
              <a:t>Дети с </a:t>
            </a:r>
            <a:r>
              <a:rPr lang="ru-RU" dirty="0" smtClean="0"/>
              <a:t/>
            </a:r>
            <a:br>
              <a:rPr lang="ru-RU" dirty="0" smtClean="0"/>
            </a:br>
            <a:r>
              <a:rPr lang="ru-RU" dirty="0" smtClean="0"/>
              <a:t> ранним детским аутизмом</a:t>
            </a:r>
            <a:endParaRPr lang="ru-RU" dirty="0"/>
          </a:p>
        </p:txBody>
      </p:sp>
      <p:sp>
        <p:nvSpPr>
          <p:cNvPr id="3" name="Объект 2"/>
          <p:cNvSpPr>
            <a:spLocks noGrp="1"/>
          </p:cNvSpPr>
          <p:nvPr>
            <p:ph idx="1"/>
          </p:nvPr>
        </p:nvSpPr>
        <p:spPr/>
        <p:txBody>
          <a:bodyPr>
            <a:normAutofit fontScale="55000" lnSpcReduction="20000"/>
          </a:bodyPr>
          <a:lstStyle/>
          <a:p>
            <a:pPr marL="0" indent="0" algn="just">
              <a:buNone/>
            </a:pPr>
            <a:r>
              <a:rPr lang="ru-RU" sz="2800" dirty="0" smtClean="0"/>
              <a:t>Аутизм </a:t>
            </a:r>
            <a:r>
              <a:rPr lang="ru-RU" sz="2800" dirty="0"/>
              <a:t>– нарушение нормального хода мышления под влиянием болезни, психотропных или иных средств, уход человека от реальности в мир фантазий и грез</a:t>
            </a:r>
            <a:r>
              <a:rPr lang="ru-RU" sz="2800" i="1" dirty="0"/>
              <a:t>. </a:t>
            </a:r>
            <a:r>
              <a:rPr lang="ru-RU" sz="2800" dirty="0"/>
              <a:t>В наиболее яркой форме он обнаруживается у детей дошкольного возраста и у больных шизофренией.</a:t>
            </a:r>
          </a:p>
          <a:p>
            <a:pPr marL="0" indent="0" algn="just">
              <a:buNone/>
            </a:pPr>
            <a:r>
              <a:rPr lang="ru-RU" sz="2800" dirty="0"/>
              <a:t>Основными признаками РДА при всех его клинических вариантах являются:</a:t>
            </a:r>
          </a:p>
          <a:p>
            <a:pPr algn="just">
              <a:buFontTx/>
              <a:buChar char="-"/>
            </a:pPr>
            <a:r>
              <a:rPr lang="ru-RU" sz="2800" dirty="0" smtClean="0"/>
              <a:t>полное </a:t>
            </a:r>
            <a:r>
              <a:rPr lang="ru-RU" sz="2800" dirty="0"/>
              <a:t>отсутствие потребности в контактах с окружающими, или же недостаточная потребность в них</a:t>
            </a:r>
            <a:r>
              <a:rPr lang="ru-RU" sz="2800" dirty="0" smtClean="0"/>
              <a:t>; </a:t>
            </a:r>
          </a:p>
          <a:p>
            <a:pPr algn="just">
              <a:buFontTx/>
              <a:buChar char="-"/>
            </a:pPr>
            <a:r>
              <a:rPr lang="ru-RU" sz="2800" dirty="0" smtClean="0"/>
              <a:t>обособленность </a:t>
            </a:r>
            <a:r>
              <a:rPr lang="ru-RU" sz="2800" dirty="0"/>
              <a:t>от окружающего мира</a:t>
            </a:r>
            <a:r>
              <a:rPr lang="ru-RU" sz="2800" dirty="0" smtClean="0"/>
              <a:t>; </a:t>
            </a:r>
            <a:r>
              <a:rPr lang="ru-RU" sz="2800" dirty="0"/>
              <a:t>слабость эмоциональной реакции по отношению к близким, даже к матери, возможно, полное безразличие к ним (аффективная блокада</a:t>
            </a:r>
            <a:r>
              <a:rPr lang="ru-RU" sz="2800" dirty="0" smtClean="0"/>
              <a:t>);-</a:t>
            </a:r>
          </a:p>
          <a:p>
            <a:pPr algn="just">
              <a:buFontTx/>
              <a:buChar char="-"/>
            </a:pPr>
            <a:r>
              <a:rPr lang="ru-RU" sz="2800" dirty="0" smtClean="0"/>
              <a:t> </a:t>
            </a:r>
            <a:r>
              <a:rPr lang="ru-RU" sz="2800" dirty="0"/>
              <a:t>дети, страдающие аутизмом, очень часто чувствительны к слабым раздражителям. Например, они нередко не переносят тиканье часов, шум бытовых приборов, капанье воды из водопроводного крана</a:t>
            </a:r>
            <a:r>
              <a:rPr lang="ru-RU" sz="2800" dirty="0" smtClean="0"/>
              <a:t>;</a:t>
            </a:r>
          </a:p>
          <a:p>
            <a:pPr algn="just">
              <a:buFontTx/>
              <a:buChar char="-"/>
            </a:pPr>
            <a:r>
              <a:rPr lang="ru-RU" sz="2800" dirty="0" smtClean="0"/>
              <a:t>- </a:t>
            </a:r>
            <a:r>
              <a:rPr lang="ru-RU" sz="2800" dirty="0"/>
              <a:t>однообразное поведение со склонностью к стереотипным, примитивным движениям, например, раскачивание туловищем или головой, подпрыгивание на носках и пр</a:t>
            </a:r>
            <a:r>
              <a:rPr lang="ru-RU" sz="2800" dirty="0" smtClean="0"/>
              <a:t>.;</a:t>
            </a:r>
            <a:endParaRPr lang="ru-RU" sz="2800" dirty="0"/>
          </a:p>
          <a:p>
            <a:pPr algn="just">
              <a:buFontTx/>
              <a:buChar char="-"/>
            </a:pPr>
            <a:r>
              <a:rPr lang="ru-RU" sz="2800" dirty="0" smtClean="0"/>
              <a:t>речевые </a:t>
            </a:r>
            <a:r>
              <a:rPr lang="ru-RU" sz="2800" dirty="0"/>
              <a:t>нарушения при РДА разнообразны. </a:t>
            </a:r>
            <a:endParaRPr lang="ru-RU" sz="2800" dirty="0" smtClean="0"/>
          </a:p>
          <a:p>
            <a:pPr marL="0" indent="0" algn="just">
              <a:buNone/>
            </a:pPr>
            <a:r>
              <a:rPr lang="ru-RU" sz="2800" dirty="0" smtClean="0"/>
              <a:t>В </a:t>
            </a:r>
            <a:r>
              <a:rPr lang="ru-RU" sz="2800" dirty="0"/>
              <a:t>более тяжелых формах РДА наблюдается </a:t>
            </a:r>
            <a:r>
              <a:rPr lang="ru-RU" sz="2800" dirty="0" err="1"/>
              <a:t>мутизм</a:t>
            </a:r>
            <a:r>
              <a:rPr lang="ru-RU" sz="2800" dirty="0"/>
              <a:t> (полная утрата речи), у некоторых больных отмечается повышенный </a:t>
            </a:r>
            <a:r>
              <a:rPr lang="ru-RU" sz="2800" dirty="0" err="1"/>
              <a:t>вербализм</a:t>
            </a:r>
            <a:r>
              <a:rPr lang="ru-RU" sz="2800" dirty="0"/>
              <a:t> – ребенок постоянно произносит понравившиеся ему слова или слоги;</a:t>
            </a:r>
          </a:p>
          <a:p>
            <a:pPr marL="0" indent="0" algn="just">
              <a:buNone/>
            </a:pPr>
            <a:r>
              <a:rPr lang="ru-RU" sz="2800" dirty="0"/>
              <a:t>- характерным для детей-</a:t>
            </a:r>
            <a:r>
              <a:rPr lang="ru-RU" sz="2800" dirty="0" err="1"/>
              <a:t>аутистов</a:t>
            </a:r>
            <a:r>
              <a:rPr lang="ru-RU" sz="2800" dirty="0"/>
              <a:t> является такое зрительное поведение, при котором проявляется непереносимость взгляда в глаза, «бегающий взгляд» или взгляд мимо.</a:t>
            </a:r>
          </a:p>
          <a:p>
            <a:pPr>
              <a:buFont typeface="Arial" panose="020B0604020202020204" pitchFamily="34" charset="0"/>
              <a:buChar char="•"/>
            </a:pP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2507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ГЛОССАРИЙ</a:t>
            </a:r>
            <a:endParaRPr lang="ru-RU" dirty="0"/>
          </a:p>
        </p:txBody>
      </p:sp>
      <p:sp>
        <p:nvSpPr>
          <p:cNvPr id="3" name="Объект 2"/>
          <p:cNvSpPr>
            <a:spLocks noGrp="1"/>
          </p:cNvSpPr>
          <p:nvPr>
            <p:ph idx="1"/>
          </p:nvPr>
        </p:nvSpPr>
        <p:spPr/>
        <p:txBody>
          <a:bodyPr>
            <a:normAutofit fontScale="70000" lnSpcReduction="20000"/>
          </a:bodyPr>
          <a:lstStyle/>
          <a:p>
            <a:pPr marL="0" indent="0" algn="just">
              <a:buNone/>
            </a:pPr>
            <a:r>
              <a:rPr lang="ru-RU" b="1" i="1" dirty="0">
                <a:latin typeface="Times New Roman" panose="02020603050405020304" pitchFamily="18" charset="0"/>
                <a:cs typeface="Times New Roman" panose="02020603050405020304" pitchFamily="18" charset="0"/>
              </a:rPr>
              <a:t>Коррекционная педагогика </a:t>
            </a:r>
            <a:r>
              <a:rPr lang="ru-RU" b="1" dirty="0">
                <a:latin typeface="Times New Roman" panose="02020603050405020304" pitchFamily="18" charset="0"/>
                <a:cs typeface="Times New Roman" panose="02020603050405020304" pitchFamily="18" charset="0"/>
              </a:rPr>
              <a:t>– это область специальных психолого-педагогических знаний о сущности и закономерностях образования и воспитания детей и подростков, имеющих выраженные недостатки в развитии психики и </a:t>
            </a:r>
            <a:r>
              <a:rPr lang="ru-RU" b="1" dirty="0" smtClean="0">
                <a:latin typeface="Times New Roman" panose="02020603050405020304" pitchFamily="18" charset="0"/>
                <a:cs typeface="Times New Roman" panose="02020603050405020304" pitchFamily="18" charset="0"/>
              </a:rPr>
              <a:t>отклонения в поведении</a:t>
            </a: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Основной </a:t>
            </a:r>
            <a:r>
              <a:rPr lang="ru-RU" b="1" dirty="0">
                <a:latin typeface="Times New Roman" panose="02020603050405020304" pitchFamily="18" charset="0"/>
                <a:cs typeface="Times New Roman" panose="02020603050405020304" pitchFamily="18" charset="0"/>
              </a:rPr>
              <a:t>целью коррекционной педагогики является выявление и преодоление (исправление) недостатков в развитии личности ребенка, помощь ему в успешном освоении картины мира и адекватной интеграции в социумом</a:t>
            </a:r>
          </a:p>
          <a:p>
            <a:pPr marL="0" indent="0" algn="just">
              <a:buNone/>
            </a:pPr>
            <a:endParaRPr lang="ru-RU" b="1" dirty="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Коррекция </a:t>
            </a:r>
            <a:r>
              <a:rPr lang="ru-RU" b="1" dirty="0">
                <a:latin typeface="Times New Roman" panose="02020603050405020304" pitchFamily="18" charset="0"/>
                <a:cs typeface="Times New Roman" panose="02020603050405020304" pitchFamily="18" charset="0"/>
              </a:rPr>
              <a:t>(от лат. </a:t>
            </a:r>
            <a:r>
              <a:rPr lang="ru-RU" b="1" dirty="0" err="1">
                <a:latin typeface="Times New Roman" panose="02020603050405020304" pitchFamily="18" charset="0"/>
                <a:cs typeface="Times New Roman" panose="02020603050405020304" pitchFamily="18" charset="0"/>
              </a:rPr>
              <a:t>correctio</a:t>
            </a:r>
            <a:r>
              <a:rPr lang="ru-RU" b="1" dirty="0">
                <a:latin typeface="Times New Roman" panose="02020603050405020304" pitchFamily="18" charset="0"/>
                <a:cs typeface="Times New Roman" panose="02020603050405020304" pitchFamily="18" charset="0"/>
              </a:rPr>
              <a:t> - исправление) - система психолого-педагогических мер, направленных на исправление, ослабление или сглаживание недостатков психофизического развития детей с ограниченными возможностями</a:t>
            </a:r>
          </a:p>
          <a:p>
            <a:endParaRPr lang="ru-RU" dirty="0"/>
          </a:p>
        </p:txBody>
      </p:sp>
    </p:spTree>
    <p:extLst>
      <p:ext uri="{BB962C8B-B14F-4D97-AF65-F5344CB8AC3E}">
        <p14:creationId xmlns:p14="http://schemas.microsoft.com/office/powerpoint/2010/main" val="4270801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288032"/>
          </a:xfrm>
        </p:spPr>
        <p:txBody>
          <a:bodyPr>
            <a:normAutofit fontScale="90000"/>
          </a:bodyPr>
          <a:lstStyle/>
          <a:p>
            <a:r>
              <a:rPr lang="ru-RU" dirty="0" smtClean="0"/>
              <a:t>Глоссарий</a:t>
            </a:r>
            <a:endParaRPr lang="ru-RU" dirty="0"/>
          </a:p>
        </p:txBody>
      </p:sp>
      <p:sp>
        <p:nvSpPr>
          <p:cNvPr id="3" name="Объект 2"/>
          <p:cNvSpPr>
            <a:spLocks noGrp="1"/>
          </p:cNvSpPr>
          <p:nvPr>
            <p:ph idx="1"/>
          </p:nvPr>
        </p:nvSpPr>
        <p:spPr>
          <a:xfrm>
            <a:off x="457200" y="1700808"/>
            <a:ext cx="8229600" cy="4425355"/>
          </a:xfrm>
        </p:spPr>
        <p:txBody>
          <a:bodyPr/>
          <a:lstStyle/>
          <a:p>
            <a:pPr marL="0" indent="0" algn="ctr">
              <a:buNone/>
            </a:pPr>
            <a:r>
              <a:rPr lang="ru-RU" b="1" dirty="0" smtClean="0">
                <a:latin typeface="Times New Roman" panose="02020603050405020304" pitchFamily="18" charset="0"/>
                <a:cs typeface="Times New Roman" panose="02020603050405020304" pitchFamily="18" charset="0"/>
              </a:rPr>
              <a:t>Сопровождение –это система профессиональной деятельности педагогов, направленная на создание социально-психологических условий для успешного обучения и психологического развития ребёнка с ограниченными возможностями здоровья</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8163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315616"/>
          </a:xfrm>
        </p:spPr>
        <p:txBody>
          <a:bodyPr>
            <a:normAutofit/>
          </a:bodyPr>
          <a:lstStyle/>
          <a:p>
            <a:pPr algn="ctr"/>
            <a:r>
              <a:rPr lang="ru-RU" sz="2000" b="1" dirty="0" smtClean="0">
                <a:latin typeface="Times New Roman" panose="02020603050405020304" pitchFamily="18" charset="0"/>
                <a:cs typeface="Times New Roman" panose="02020603050405020304" pitchFamily="18" charset="0"/>
              </a:rPr>
              <a:t>Целью сопровождения ребёнка в воспитательно-образовательном процессе является обеспечение </a:t>
            </a:r>
            <a:r>
              <a:rPr lang="ru-RU" sz="2000" b="1" dirty="0" smtClean="0">
                <a:latin typeface="Times New Roman" panose="02020603050405020304" pitchFamily="18" charset="0"/>
                <a:cs typeface="Times New Roman" panose="02020603050405020304" pitchFamily="18" charset="0"/>
              </a:rPr>
              <a:t>развития ребёнка</a:t>
            </a:r>
            <a:endParaRPr lang="ru-RU" sz="2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04800" y="1844824"/>
            <a:ext cx="8686800" cy="4235301"/>
          </a:xfrm>
        </p:spPr>
        <p:txBody>
          <a:bodyPr>
            <a:normAutofit/>
          </a:bodyPr>
          <a:lstStyle/>
          <a:p>
            <a:pPr marL="0" indent="0">
              <a:buNone/>
            </a:pPr>
            <a:r>
              <a:rPr lang="ru-RU" b="1" dirty="0" smtClean="0">
                <a:latin typeface="Times New Roman" panose="02020603050405020304" pitchFamily="18" charset="0"/>
                <a:cs typeface="Times New Roman" panose="02020603050405020304" pitchFamily="18" charset="0"/>
              </a:rPr>
              <a:t>Задачи:</a:t>
            </a:r>
          </a:p>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предупреждение возникновения проблем развития ребёнка; </a:t>
            </a:r>
          </a:p>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помощь ребёнку в решении актуальных задач развития, обучения, социализации;</a:t>
            </a:r>
          </a:p>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психологическое обеспечение адаптированных программ;</a:t>
            </a:r>
          </a:p>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развитие психолого-педагогической компетентности родителей</a:t>
            </a:r>
          </a:p>
          <a:p>
            <a:endParaRPr lang="ru-RU" sz="2400" b="1" dirty="0" smtClean="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271652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Глоссарий</a:t>
            </a: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304800" y="1268760"/>
            <a:ext cx="8686800" cy="5400600"/>
          </a:xfrm>
        </p:spPr>
        <p:txBody>
          <a:bodyPr>
            <a:noAutofit/>
          </a:bodyPr>
          <a:lstStyle/>
          <a:p>
            <a:pPr marL="0" indent="0">
              <a:lnSpc>
                <a:spcPct val="80000"/>
              </a:lnSpc>
              <a:buNone/>
            </a:pPr>
            <a:r>
              <a:rPr lang="ru-RU" altLang="ru-RU" sz="1600" b="1" dirty="0" smtClean="0">
                <a:solidFill>
                  <a:srgbClr val="000000"/>
                </a:solidFill>
                <a:latin typeface="Times New Roman" pitchFamily="18" charset="0"/>
                <a:cs typeface="Times New Roman" pitchFamily="18" charset="0"/>
              </a:rPr>
              <a:t>     Федеральный </a:t>
            </a:r>
            <a:r>
              <a:rPr lang="ru-RU" altLang="ru-RU" sz="1600" b="1" dirty="0">
                <a:solidFill>
                  <a:srgbClr val="000000"/>
                </a:solidFill>
                <a:latin typeface="Times New Roman" pitchFamily="18" charset="0"/>
                <a:cs typeface="Times New Roman" pitchFamily="18" charset="0"/>
              </a:rPr>
              <a:t>закон от 29.12.2012 N </a:t>
            </a:r>
            <a:r>
              <a:rPr lang="ru-RU" altLang="ru-RU" sz="1600" b="1" dirty="0" smtClean="0">
                <a:solidFill>
                  <a:srgbClr val="000000"/>
                </a:solidFill>
                <a:latin typeface="Times New Roman" pitchFamily="18" charset="0"/>
                <a:cs typeface="Times New Roman" pitchFamily="18" charset="0"/>
              </a:rPr>
              <a:t>273-ФЗ     (ред</a:t>
            </a:r>
            <a:r>
              <a:rPr lang="ru-RU" altLang="ru-RU" sz="1600" b="1" dirty="0">
                <a:solidFill>
                  <a:srgbClr val="000000"/>
                </a:solidFill>
                <a:latin typeface="Times New Roman" pitchFamily="18" charset="0"/>
                <a:cs typeface="Times New Roman" pitchFamily="18" charset="0"/>
              </a:rPr>
              <a:t>. от 23.07.2013)</a:t>
            </a:r>
            <a:br>
              <a:rPr lang="ru-RU" altLang="ru-RU" sz="1600" b="1" dirty="0">
                <a:solidFill>
                  <a:srgbClr val="000000"/>
                </a:solidFill>
                <a:latin typeface="Times New Roman" pitchFamily="18" charset="0"/>
                <a:cs typeface="Times New Roman" pitchFamily="18" charset="0"/>
              </a:rPr>
            </a:br>
            <a:r>
              <a:rPr lang="ru-RU" altLang="ru-RU" sz="1600" b="1" dirty="0">
                <a:solidFill>
                  <a:srgbClr val="000000"/>
                </a:solidFill>
                <a:latin typeface="Times New Roman" pitchFamily="18" charset="0"/>
                <a:cs typeface="Times New Roman" pitchFamily="18" charset="0"/>
              </a:rPr>
              <a:t>"Об образовании в Российской Федерации"</a:t>
            </a:r>
            <a:endParaRPr lang="ru-RU" altLang="ru-RU" sz="1600" b="1" dirty="0" smtClean="0">
              <a:cs typeface="Tahoma" pitchFamily="34" charset="0"/>
            </a:endParaRPr>
          </a:p>
          <a:p>
            <a:pPr marL="0" indent="0" algn="just">
              <a:lnSpc>
                <a:spcPct val="80000"/>
              </a:lnSpc>
              <a:buNone/>
            </a:pPr>
            <a:endParaRPr lang="ru-RU" altLang="ru-RU" sz="2000" b="1" dirty="0">
              <a:cs typeface="Tahoma" pitchFamily="34" charset="0"/>
            </a:endParaRPr>
          </a:p>
          <a:p>
            <a:pPr algn="just">
              <a:lnSpc>
                <a:spcPct val="80000"/>
              </a:lnSpc>
            </a:pPr>
            <a:r>
              <a:rPr lang="ru-RU" altLang="ru-RU" sz="2400" b="1" dirty="0" smtClean="0">
                <a:cs typeface="Traditional Arabic" pitchFamily="18" charset="-78"/>
              </a:rPr>
              <a:t>обучающийся </a:t>
            </a:r>
            <a:r>
              <a:rPr lang="ru-RU" altLang="ru-RU" sz="2400" b="1" dirty="0">
                <a:cs typeface="Traditional Arabic" pitchFamily="18" charset="-78"/>
              </a:rPr>
              <a:t>с ограниченными возможностями здоровья</a:t>
            </a:r>
            <a:r>
              <a:rPr lang="ru-RU" altLang="ru-RU" sz="2400" dirty="0">
                <a:cs typeface="Traditional Arabic" pitchFamily="18" charset="-78"/>
              </a:rPr>
              <a:t> - физическое лицо, имеющее недостатки в физическом и (или) психологическом развитии, </a:t>
            </a:r>
            <a:r>
              <a:rPr lang="ru-RU" altLang="ru-RU" sz="2400" b="1" dirty="0">
                <a:cs typeface="Traditional Arabic" pitchFamily="18" charset="-78"/>
              </a:rPr>
              <a:t>подтвержденные</a:t>
            </a:r>
            <a:r>
              <a:rPr lang="ru-RU" altLang="ru-RU" sz="2400" dirty="0">
                <a:cs typeface="Traditional Arabic" pitchFamily="18" charset="-78"/>
              </a:rPr>
              <a:t> </a:t>
            </a:r>
            <a:r>
              <a:rPr lang="ru-RU" altLang="ru-RU" sz="2400" b="1" dirty="0">
                <a:cs typeface="Traditional Arabic" pitchFamily="18" charset="-78"/>
              </a:rPr>
              <a:t>психолого-медико-педагогической комиссией</a:t>
            </a:r>
            <a:r>
              <a:rPr lang="ru-RU" altLang="ru-RU" sz="2400" dirty="0">
                <a:cs typeface="Traditional Arabic" pitchFamily="18" charset="-78"/>
              </a:rPr>
              <a:t> и препятствующие получению образования без создания специальных условий </a:t>
            </a:r>
            <a:endParaRPr lang="ru-RU" altLang="ru-RU" sz="2400" dirty="0" smtClean="0">
              <a:cs typeface="Traditional Arabic" pitchFamily="18" charset="-78"/>
            </a:endParaRPr>
          </a:p>
          <a:p>
            <a:pPr algn="just">
              <a:lnSpc>
                <a:spcPct val="80000"/>
              </a:lnSpc>
            </a:pPr>
            <a:r>
              <a:rPr lang="ru-RU" altLang="ru-RU" sz="2000" b="1" dirty="0">
                <a:cs typeface="Traditional Arabic" pitchFamily="18" charset="-78"/>
              </a:rPr>
              <a:t>с</a:t>
            </a:r>
            <a:r>
              <a:rPr lang="ru-RU" altLang="ru-RU" sz="2000" b="1" dirty="0" smtClean="0">
                <a:cs typeface="Traditional Arabic" pitchFamily="18" charset="-78"/>
              </a:rPr>
              <a:t>пециальные образовательные условия-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здание организации, …и другие условия, без которых невозможно или затруднено освоение образовательных программ обучающимся с ОВЗ.</a:t>
            </a:r>
            <a:endParaRPr lang="ru-RU" altLang="ru-RU" sz="2000" b="1" dirty="0">
              <a:cs typeface="Traditional Arabic" pitchFamily="18" charset="-78"/>
            </a:endParaRPr>
          </a:p>
        </p:txBody>
      </p:sp>
    </p:spTree>
    <p:extLst>
      <p:ext uri="{BB962C8B-B14F-4D97-AF65-F5344CB8AC3E}">
        <p14:creationId xmlns:p14="http://schemas.microsoft.com/office/powerpoint/2010/main" val="18591102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latin typeface="Times New Roman" panose="02020603050405020304" pitchFamily="18" charset="0"/>
                <a:cs typeface="Times New Roman" panose="02020603050405020304" pitchFamily="18" charset="0"/>
              </a:rPr>
              <a:t>Виды работ </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95536" y="1554162"/>
            <a:ext cx="8496944" cy="4525963"/>
          </a:xfrm>
        </p:spPr>
        <p:txBody>
          <a:bodyPr/>
          <a:lstStyle/>
          <a:p>
            <a:pPr>
              <a:buFont typeface="Arial" panose="020B0604020202020204" pitchFamily="34" charset="0"/>
              <a:buChar char="•"/>
            </a:pPr>
            <a:r>
              <a:rPr lang="ru-RU" sz="2800" b="1" dirty="0">
                <a:latin typeface="Times New Roman" panose="02020603050405020304" pitchFamily="18" charset="0"/>
                <a:cs typeface="Times New Roman" panose="02020603050405020304" pitchFamily="18" charset="0"/>
              </a:rPr>
              <a:t>п</a:t>
            </a:r>
            <a:r>
              <a:rPr lang="ru-RU" sz="2800" b="1" dirty="0" smtClean="0">
                <a:latin typeface="Times New Roman" panose="02020603050405020304" pitchFamily="18" charset="0"/>
                <a:cs typeface="Times New Roman" panose="02020603050405020304" pitchFamily="18" charset="0"/>
              </a:rPr>
              <a:t>рофилактика;</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диагностика;</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консультирование;</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развивающая работа;</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коррекционная работа;</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психологическое просвещение и образование;</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разработка адаптированных программ</a:t>
            </a:r>
          </a:p>
          <a:p>
            <a:pPr>
              <a:buFont typeface="Arial" panose="020B0604020202020204" pitchFamily="34" charset="0"/>
              <a:buChar char="•"/>
            </a:pPr>
            <a:endParaRPr lang="ru-RU" dirty="0" smtClean="0"/>
          </a:p>
          <a:p>
            <a:pPr>
              <a:buFont typeface="Arial" panose="020B0604020202020204" pitchFamily="34" charset="0"/>
              <a:buChar char="•"/>
            </a:pPr>
            <a:endParaRPr lang="ru-RU" dirty="0"/>
          </a:p>
        </p:txBody>
      </p:sp>
    </p:spTree>
    <p:extLst>
      <p:ext uri="{BB962C8B-B14F-4D97-AF65-F5344CB8AC3E}">
        <p14:creationId xmlns:p14="http://schemas.microsoft.com/office/powerpoint/2010/main" val="663325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099592"/>
          </a:xfrm>
        </p:spPr>
        <p:txBody>
          <a:bodyPr>
            <a:normAutofit/>
          </a:bodyPr>
          <a:lstStyle/>
          <a:p>
            <a:pPr algn="ctr"/>
            <a:r>
              <a:rPr lang="ru-RU" sz="3200" b="1" dirty="0" smtClean="0">
                <a:latin typeface="Times New Roman" panose="02020603050405020304" pitchFamily="18" charset="0"/>
                <a:cs typeface="Times New Roman" panose="02020603050405020304" pitchFamily="18" charset="0"/>
              </a:rPr>
              <a:t>основные этапы индивидуального сопровождения</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04800" y="1700808"/>
            <a:ext cx="8686800" cy="4379317"/>
          </a:xfrm>
        </p:spPr>
        <p:txBody>
          <a:bodyPr>
            <a:normAutofit/>
          </a:bodyPr>
          <a:lstStyle/>
          <a:p>
            <a:pPr>
              <a:buFont typeface="Arial" panose="020B0604020202020204" pitchFamily="34" charset="0"/>
              <a:buChar char="•"/>
            </a:pPr>
            <a:r>
              <a:rPr lang="ru-RU" sz="2000" b="1" dirty="0">
                <a:latin typeface="Times New Roman" panose="02020603050405020304" pitchFamily="18" charset="0"/>
                <a:cs typeface="Times New Roman" panose="02020603050405020304" pitchFamily="18" charset="0"/>
              </a:rPr>
              <a:t>с</a:t>
            </a:r>
            <a:r>
              <a:rPr lang="ru-RU" sz="2000" b="1" dirty="0" smtClean="0">
                <a:latin typeface="Times New Roman" panose="02020603050405020304" pitchFamily="18" charset="0"/>
                <a:cs typeface="Times New Roman" panose="02020603050405020304" pitchFamily="18" charset="0"/>
              </a:rPr>
              <a:t>бор информации о ребёнке;</a:t>
            </a:r>
          </a:p>
          <a:p>
            <a:pPr>
              <a:buFont typeface="Arial" panose="020B0604020202020204" pitchFamily="34" charset="0"/>
              <a:buChar char="•"/>
            </a:pPr>
            <a:r>
              <a:rPr lang="ru-RU" sz="2000" b="1" dirty="0" smtClean="0">
                <a:latin typeface="Times New Roman" panose="02020603050405020304" pitchFamily="18" charset="0"/>
                <a:cs typeface="Times New Roman" panose="02020603050405020304" pitchFamily="18" charset="0"/>
              </a:rPr>
              <a:t>анализ полученной информации;</a:t>
            </a:r>
          </a:p>
          <a:p>
            <a:pPr>
              <a:buFont typeface="Arial" panose="020B0604020202020204" pitchFamily="34" charset="0"/>
              <a:buChar char="•"/>
            </a:pPr>
            <a:r>
              <a:rPr lang="ru-RU" sz="2000" b="1" dirty="0" smtClean="0">
                <a:latin typeface="Times New Roman" panose="02020603050405020304" pitchFamily="18" charset="0"/>
                <a:cs typeface="Times New Roman" panose="02020603050405020304" pitchFamily="18" charset="0"/>
              </a:rPr>
              <a:t>совместная выработка информации;</a:t>
            </a:r>
          </a:p>
          <a:p>
            <a:pPr>
              <a:buFont typeface="Arial" panose="020B0604020202020204" pitchFamily="34" charset="0"/>
              <a:buChar char="•"/>
            </a:pPr>
            <a:r>
              <a:rPr lang="ru-RU" sz="2000" b="1" dirty="0" smtClean="0">
                <a:latin typeface="Times New Roman" panose="02020603050405020304" pitchFamily="18" charset="0"/>
                <a:cs typeface="Times New Roman" panose="02020603050405020304" pitchFamily="18" charset="0"/>
              </a:rPr>
              <a:t>консультирование всех участников сопровождения о путях и способах решения проблемы;</a:t>
            </a:r>
          </a:p>
          <a:p>
            <a:pPr>
              <a:buFont typeface="Arial" panose="020B0604020202020204" pitchFamily="34" charset="0"/>
              <a:buChar char="•"/>
            </a:pPr>
            <a:r>
              <a:rPr lang="ru-RU" sz="2000" b="1" dirty="0" smtClean="0">
                <a:latin typeface="Times New Roman" panose="02020603050405020304" pitchFamily="18" charset="0"/>
                <a:cs typeface="Times New Roman" panose="02020603050405020304" pitchFamily="18" charset="0"/>
              </a:rPr>
              <a:t>решение проблемы, то есть выполнение рекомендаций каждым участником сопровождения;</a:t>
            </a:r>
          </a:p>
          <a:p>
            <a:pPr>
              <a:buFont typeface="Arial" panose="020B0604020202020204" pitchFamily="34" charset="0"/>
              <a:buChar char="•"/>
            </a:pPr>
            <a:r>
              <a:rPr lang="ru-RU" sz="2000" b="1" dirty="0" smtClean="0">
                <a:latin typeface="Times New Roman" panose="02020603050405020304" pitchFamily="18" charset="0"/>
                <a:cs typeface="Times New Roman" panose="02020603050405020304" pitchFamily="18" charset="0"/>
              </a:rPr>
              <a:t>анализ выполненных рекомендаций каждым участником сопровождения;</a:t>
            </a:r>
          </a:p>
          <a:p>
            <a:pPr>
              <a:buFont typeface="Arial" panose="020B0604020202020204" pitchFamily="34" charset="0"/>
              <a:buChar char="•"/>
            </a:pPr>
            <a:r>
              <a:rPr lang="ru-RU" sz="2000" b="1" dirty="0" smtClean="0">
                <a:latin typeface="Times New Roman" panose="02020603050405020304" pitchFamily="18" charset="0"/>
                <a:cs typeface="Times New Roman" panose="02020603050405020304" pitchFamily="18" charset="0"/>
              </a:rPr>
              <a:t>анализ выполненных рекомендаций;</a:t>
            </a:r>
          </a:p>
          <a:p>
            <a:pPr>
              <a:buFont typeface="Arial" panose="020B0604020202020204" pitchFamily="34" charset="0"/>
              <a:buChar char="•"/>
            </a:pPr>
            <a:r>
              <a:rPr lang="ru-RU" sz="2000" b="1" dirty="0" smtClean="0">
                <a:latin typeface="Times New Roman" panose="02020603050405020304" pitchFamily="18" charset="0"/>
                <a:cs typeface="Times New Roman" panose="02020603050405020304" pitchFamily="18" charset="0"/>
              </a:rPr>
              <a:t>дальнейший анализ развития ребёнка</a:t>
            </a:r>
          </a:p>
          <a:p>
            <a:pPr>
              <a:buFont typeface="Arial" panose="020B0604020202020204" pitchFamily="34" charset="0"/>
              <a:buChar char="•"/>
            </a:pPr>
            <a:endParaRPr lang="ru-RU" sz="2000" b="1"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6179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60648"/>
            <a:ext cx="8686800" cy="1224136"/>
          </a:xfrm>
        </p:spPr>
        <p:txBody>
          <a:bodyPr>
            <a:normAutofit fontScale="90000"/>
          </a:bodyPr>
          <a:lstStyle/>
          <a:p>
            <a:pPr algn="ctr"/>
            <a:r>
              <a:rPr lang="ru-RU" sz="3100" b="1" dirty="0" smtClean="0">
                <a:latin typeface="Times New Roman" panose="02020603050405020304" pitchFamily="18" charset="0"/>
                <a:cs typeface="Times New Roman" panose="02020603050405020304" pitchFamily="18" charset="0"/>
              </a:rPr>
              <a:t/>
            </a:r>
            <a:br>
              <a:rPr lang="ru-RU" sz="3100" b="1" dirty="0" smtClean="0">
                <a:latin typeface="Times New Roman" panose="02020603050405020304" pitchFamily="18" charset="0"/>
                <a:cs typeface="Times New Roman" panose="02020603050405020304" pitchFamily="18" charset="0"/>
              </a:rPr>
            </a:br>
            <a:r>
              <a:rPr lang="ru-RU" sz="3100" b="1" dirty="0" smtClean="0">
                <a:latin typeface="Times New Roman" panose="02020603050405020304" pitchFamily="18" charset="0"/>
                <a:cs typeface="Times New Roman" panose="02020603050405020304" pitchFamily="18" charset="0"/>
              </a:rPr>
              <a:t>Основные области специалистов сопровождения:</a:t>
            </a:r>
            <a:r>
              <a:rPr lang="ru-RU" dirty="0"/>
              <a:t/>
            </a:r>
            <a:br>
              <a:rPr lang="ru-RU" dirty="0"/>
            </a:br>
            <a:endParaRPr lang="ru-RU" dirty="0"/>
          </a:p>
        </p:txBody>
      </p:sp>
      <p:sp>
        <p:nvSpPr>
          <p:cNvPr id="3" name="Объект 2"/>
          <p:cNvSpPr>
            <a:spLocks noGrp="1"/>
          </p:cNvSpPr>
          <p:nvPr>
            <p:ph idx="1"/>
          </p:nvPr>
        </p:nvSpPr>
        <p:spPr>
          <a:xfrm>
            <a:off x="304800" y="1700808"/>
            <a:ext cx="8686800" cy="4379317"/>
          </a:xfrm>
        </p:spPr>
        <p:txBody>
          <a:bodyPr>
            <a:normAutofit/>
          </a:bodyPr>
          <a:lstStyle/>
          <a:p>
            <a:pPr algn="just">
              <a:buFont typeface="Arial" panose="020B0604020202020204" pitchFamily="34" charset="0"/>
              <a:buChar char="•"/>
            </a:pPr>
            <a:r>
              <a:rPr lang="ru-RU" sz="2400" b="1" dirty="0" smtClean="0">
                <a:solidFill>
                  <a:srgbClr val="FF0000"/>
                </a:solidFill>
                <a:latin typeface="Times New Roman" panose="02020603050405020304" pitchFamily="18" charset="0"/>
                <a:cs typeface="Times New Roman" panose="02020603050405020304" pitchFamily="18" charset="0"/>
              </a:rPr>
              <a:t>учитель- логопед </a:t>
            </a:r>
            <a:r>
              <a:rPr lang="ru-RU" sz="2400" b="1" dirty="0" smtClean="0">
                <a:latin typeface="Times New Roman" panose="02020603050405020304" pitchFamily="18" charset="0"/>
                <a:cs typeface="Times New Roman" panose="02020603050405020304" pitchFamily="18" charset="0"/>
              </a:rPr>
              <a:t>– логопедическая диагностика, коррекция и развитие речи, разработка рекомендаций другим специалистам по использованию рациональных логопедических приёмов в работе с ребёнком;</a:t>
            </a:r>
          </a:p>
          <a:p>
            <a:pPr algn="just">
              <a:buFont typeface="Arial" panose="020B0604020202020204" pitchFamily="34" charset="0"/>
              <a:buChar char="•"/>
            </a:pPr>
            <a:r>
              <a:rPr lang="ru-RU" sz="2400" b="1" dirty="0" smtClean="0">
                <a:solidFill>
                  <a:srgbClr val="FF0000"/>
                </a:solidFill>
                <a:latin typeface="Times New Roman" panose="02020603050405020304" pitchFamily="18" charset="0"/>
                <a:cs typeface="Times New Roman" panose="02020603050405020304" pitchFamily="18" charset="0"/>
              </a:rPr>
              <a:t>педагог- психолог </a:t>
            </a:r>
            <a:r>
              <a:rPr lang="ru-RU" sz="2400" b="1" dirty="0" smtClean="0">
                <a:latin typeface="Times New Roman" panose="02020603050405020304" pitchFamily="18" charset="0"/>
                <a:cs typeface="Times New Roman" panose="02020603050405020304" pitchFamily="18" charset="0"/>
              </a:rPr>
              <a:t>–психологическая диагностика, психологическое консультирование, </a:t>
            </a:r>
            <a:r>
              <a:rPr lang="ru-RU" sz="2400" b="1" dirty="0">
                <a:latin typeface="Times New Roman" panose="02020603050405020304" pitchFamily="18" charset="0"/>
                <a:cs typeface="Times New Roman" panose="02020603050405020304" pitchFamily="18" charset="0"/>
              </a:rPr>
              <a:t>разработка </a:t>
            </a:r>
            <a:r>
              <a:rPr lang="ru-RU" sz="2400" b="1" dirty="0" smtClean="0">
                <a:latin typeface="Times New Roman" panose="02020603050405020304" pitchFamily="18" charset="0"/>
                <a:cs typeface="Times New Roman" panose="02020603050405020304" pitchFamily="18" charset="0"/>
              </a:rPr>
              <a:t> и оформление рекомендаций </a:t>
            </a:r>
            <a:r>
              <a:rPr lang="ru-RU" sz="2400" b="1" dirty="0">
                <a:latin typeface="Times New Roman" panose="02020603050405020304" pitchFamily="18" charset="0"/>
                <a:cs typeface="Times New Roman" panose="02020603050405020304" pitchFamily="18" charset="0"/>
              </a:rPr>
              <a:t>другим </a:t>
            </a:r>
            <a:r>
              <a:rPr lang="ru-RU" sz="2400" b="1" dirty="0" smtClean="0">
                <a:latin typeface="Times New Roman" panose="02020603050405020304" pitchFamily="18" charset="0"/>
                <a:cs typeface="Times New Roman" panose="02020603050405020304" pitchFamily="18" charset="0"/>
              </a:rPr>
              <a:t>специалистам по организации работы с ребёнком с учётом данных психодиагностики</a:t>
            </a:r>
          </a:p>
        </p:txBody>
      </p:sp>
    </p:spTree>
    <p:extLst>
      <p:ext uri="{BB962C8B-B14F-4D97-AF65-F5344CB8AC3E}">
        <p14:creationId xmlns:p14="http://schemas.microsoft.com/office/powerpoint/2010/main" val="1296578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800" b="1" dirty="0">
                <a:solidFill>
                  <a:srgbClr val="4E3B30"/>
                </a:solidFill>
                <a:latin typeface="Times New Roman" panose="02020603050405020304" pitchFamily="18" charset="0"/>
                <a:cs typeface="Times New Roman" panose="02020603050405020304" pitchFamily="18" charset="0"/>
              </a:rPr>
              <a:t>Основные области специалистов сопровождения:</a:t>
            </a:r>
            <a:r>
              <a:rPr lang="ru-RU" sz="3200" dirty="0">
                <a:solidFill>
                  <a:srgbClr val="4E3B30"/>
                </a:solidFill>
              </a:rPr>
              <a:t/>
            </a:r>
            <a:br>
              <a:rPr lang="ru-RU" sz="3200" dirty="0">
                <a:solidFill>
                  <a:srgbClr val="4E3B30"/>
                </a:solidFill>
              </a:rPr>
            </a:br>
            <a:endParaRPr lang="ru-RU" dirty="0"/>
          </a:p>
        </p:txBody>
      </p:sp>
      <p:sp>
        <p:nvSpPr>
          <p:cNvPr id="3" name="Объект 2"/>
          <p:cNvSpPr>
            <a:spLocks noGrp="1"/>
          </p:cNvSpPr>
          <p:nvPr>
            <p:ph idx="1"/>
          </p:nvPr>
        </p:nvSpPr>
        <p:spPr/>
        <p:txBody>
          <a:bodyPr>
            <a:normAutofit fontScale="92500"/>
          </a:bodyPr>
          <a:lstStyle/>
          <a:p>
            <a:pPr algn="just">
              <a:buFont typeface="Arial" panose="020B0604020202020204" pitchFamily="34" charset="0"/>
              <a:buChar char="•"/>
            </a:pPr>
            <a:r>
              <a:rPr lang="ru-RU" sz="2400" b="1" dirty="0" smtClean="0">
                <a:solidFill>
                  <a:srgbClr val="FF0000"/>
                </a:solidFill>
                <a:latin typeface="Times New Roman" panose="02020603050405020304" pitchFamily="18" charset="0"/>
                <a:cs typeface="Times New Roman" panose="02020603050405020304" pitchFamily="18" charset="0"/>
              </a:rPr>
              <a:t>воспитатель </a:t>
            </a:r>
            <a:r>
              <a:rPr lang="ru-RU" sz="2400" b="1" dirty="0" smtClean="0">
                <a:latin typeface="Times New Roman" panose="02020603050405020304" pitchFamily="18" charset="0"/>
                <a:cs typeface="Times New Roman" panose="02020603050405020304" pitchFamily="18" charset="0"/>
              </a:rPr>
              <a:t>– определение уровня  развития разных видов деятельности ребёнка, особенностей коммуникативной активности и культуры, уровня сформированности целенаправленной деятельности, навыков самообслуживания согласно возрастному этапу; реализация рекомендаций специалистов (психолога, логопеда, медсестры), организация режима, развивающих и коррекционных игр;</a:t>
            </a:r>
          </a:p>
          <a:p>
            <a:pPr algn="just">
              <a:buFont typeface="Arial" panose="020B0604020202020204" pitchFamily="34" charset="0"/>
              <a:buChar char="•"/>
            </a:pPr>
            <a:r>
              <a:rPr lang="ru-RU" sz="2400" b="1" dirty="0" smtClean="0">
                <a:solidFill>
                  <a:srgbClr val="FF0000"/>
                </a:solidFill>
                <a:latin typeface="Times New Roman" panose="02020603050405020304" pitchFamily="18" charset="0"/>
                <a:cs typeface="Times New Roman" panose="02020603050405020304" pitchFamily="18" charset="0"/>
              </a:rPr>
              <a:t>медсестра</a:t>
            </a:r>
            <a:r>
              <a:rPr lang="ru-RU" sz="2400" b="1" dirty="0" smtClean="0">
                <a:latin typeface="Times New Roman" panose="02020603050405020304" pitchFamily="18" charset="0"/>
                <a:cs typeface="Times New Roman" panose="02020603050405020304" pitchFamily="18" charset="0"/>
              </a:rPr>
              <a:t> – организация медицинской диагностики и проведение отдельных элементов в соответствии с уровнем квалификации и специализации, организация и контроль антропометрии,  </a:t>
            </a:r>
            <a:r>
              <a:rPr lang="ru-RU" sz="2400" b="1" dirty="0" err="1" smtClean="0">
                <a:latin typeface="Times New Roman" panose="02020603050405020304" pitchFamily="18" charset="0"/>
                <a:cs typeface="Times New Roman" panose="02020603050405020304" pitchFamily="18" charset="0"/>
              </a:rPr>
              <a:t>физио</a:t>
            </a:r>
            <a:r>
              <a:rPr lang="ru-RU" sz="2400" b="1" dirty="0" smtClean="0">
                <a:latin typeface="Times New Roman" panose="02020603050405020304" pitchFamily="18" charset="0"/>
                <a:cs typeface="Times New Roman" panose="02020603050405020304" pitchFamily="18" charset="0"/>
              </a:rPr>
              <a:t>-фитотерапевтического лечения, контроль за организацией питания, контроль за соматическим состоянием воспитанников;</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89120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32656"/>
            <a:ext cx="8686800" cy="1152128"/>
          </a:xfrm>
        </p:spPr>
        <p:txBody>
          <a:bodyPr>
            <a:normAutofit fontScale="90000"/>
          </a:bodyPr>
          <a:lstStyle/>
          <a:p>
            <a:pPr algn="ctr"/>
            <a:r>
              <a:rPr lang="ru-RU" sz="3100" b="1" dirty="0" smtClean="0">
                <a:solidFill>
                  <a:srgbClr val="4E3B30"/>
                </a:solidFill>
                <a:latin typeface="Times New Roman" panose="02020603050405020304" pitchFamily="18" charset="0"/>
                <a:cs typeface="Times New Roman" panose="02020603050405020304" pitchFamily="18" charset="0"/>
              </a:rPr>
              <a:t/>
            </a:r>
            <a:br>
              <a:rPr lang="ru-RU" sz="3100" b="1" dirty="0" smtClean="0">
                <a:solidFill>
                  <a:srgbClr val="4E3B30"/>
                </a:solidFill>
                <a:latin typeface="Times New Roman" panose="02020603050405020304" pitchFamily="18" charset="0"/>
                <a:cs typeface="Times New Roman" panose="02020603050405020304" pitchFamily="18" charset="0"/>
              </a:rPr>
            </a:br>
            <a:r>
              <a:rPr lang="ru-RU" sz="3100" b="1" dirty="0" smtClean="0">
                <a:solidFill>
                  <a:srgbClr val="4E3B30"/>
                </a:solidFill>
                <a:latin typeface="Times New Roman" panose="02020603050405020304" pitchFamily="18" charset="0"/>
                <a:cs typeface="Times New Roman" panose="02020603050405020304" pitchFamily="18" charset="0"/>
              </a:rPr>
              <a:t>Основные </a:t>
            </a:r>
            <a:r>
              <a:rPr lang="ru-RU" sz="3100" b="1" dirty="0">
                <a:solidFill>
                  <a:srgbClr val="4E3B30"/>
                </a:solidFill>
                <a:latin typeface="Times New Roman" panose="02020603050405020304" pitchFamily="18" charset="0"/>
                <a:cs typeface="Times New Roman" panose="02020603050405020304" pitchFamily="18" charset="0"/>
              </a:rPr>
              <a:t>области специалистов сопровождения</a:t>
            </a:r>
            <a:r>
              <a:rPr lang="ru-RU" b="1" dirty="0">
                <a:solidFill>
                  <a:srgbClr val="4E3B30"/>
                </a:solidFill>
                <a:latin typeface="Times New Roman" panose="02020603050405020304" pitchFamily="18" charset="0"/>
                <a:cs typeface="Times New Roman" panose="02020603050405020304" pitchFamily="18" charset="0"/>
              </a:rPr>
              <a:t>:</a:t>
            </a:r>
            <a:r>
              <a:rPr lang="ru-RU" sz="4000" dirty="0">
                <a:solidFill>
                  <a:srgbClr val="4E3B30"/>
                </a:solidFill>
              </a:rPr>
              <a:t/>
            </a:r>
            <a:br>
              <a:rPr lang="ru-RU" sz="4000" dirty="0">
                <a:solidFill>
                  <a:srgbClr val="4E3B30"/>
                </a:solidFill>
              </a:rPr>
            </a:br>
            <a:endParaRPr lang="ru-RU" dirty="0"/>
          </a:p>
        </p:txBody>
      </p:sp>
      <p:sp>
        <p:nvSpPr>
          <p:cNvPr id="3" name="Объект 2"/>
          <p:cNvSpPr>
            <a:spLocks noGrp="1"/>
          </p:cNvSpPr>
          <p:nvPr>
            <p:ph idx="1"/>
          </p:nvPr>
        </p:nvSpPr>
        <p:spPr/>
        <p:txBody>
          <a:bodyPr>
            <a:normAutofit/>
          </a:bodyPr>
          <a:lstStyle/>
          <a:p>
            <a:pPr algn="just">
              <a:buFont typeface="Arial" panose="020B0604020202020204" pitchFamily="34" charset="0"/>
              <a:buChar char="•"/>
            </a:pPr>
            <a:r>
              <a:rPr lang="ru-RU" sz="2400" b="1" dirty="0" smtClean="0">
                <a:solidFill>
                  <a:srgbClr val="FF0000"/>
                </a:solidFill>
                <a:latin typeface="Times New Roman" panose="02020603050405020304" pitchFamily="18" charset="0"/>
                <a:cs typeface="Times New Roman" panose="02020603050405020304" pitchFamily="18" charset="0"/>
              </a:rPr>
              <a:t>музыкальный руководитель </a:t>
            </a:r>
            <a:r>
              <a:rPr lang="ru-RU" sz="2400" b="1" dirty="0" smtClean="0">
                <a:latin typeface="Times New Roman" panose="02020603050405020304" pitchFamily="18" charset="0"/>
                <a:cs typeface="Times New Roman" panose="02020603050405020304" pitchFamily="18" charset="0"/>
              </a:rPr>
              <a:t>– реализация используемых программ музыкального развития, дополнительного образования с элементами музейной, музыкальной, танцевальной  и театральной терапии с учётом рекомендаций педагога – психолога;</a:t>
            </a:r>
          </a:p>
          <a:p>
            <a:pPr algn="just">
              <a:buFont typeface="Arial" panose="020B0604020202020204" pitchFamily="34" charset="0"/>
              <a:buChar char="•"/>
            </a:pPr>
            <a:r>
              <a:rPr lang="ru-RU" sz="2400" b="1" dirty="0" smtClean="0">
                <a:solidFill>
                  <a:srgbClr val="FF0000"/>
                </a:solidFill>
                <a:latin typeface="Times New Roman" panose="02020603050405020304" pitchFamily="18" charset="0"/>
                <a:cs typeface="Times New Roman" panose="02020603050405020304" pitchFamily="18" charset="0"/>
              </a:rPr>
              <a:t>физкультурный </a:t>
            </a:r>
            <a:r>
              <a:rPr lang="ru-RU" sz="2400" b="1" dirty="0" smtClean="0">
                <a:solidFill>
                  <a:srgbClr val="FF0000"/>
                </a:solidFill>
                <a:latin typeface="Times New Roman" panose="02020603050405020304" pitchFamily="18" charset="0"/>
                <a:cs typeface="Times New Roman" panose="02020603050405020304" pitchFamily="18" charset="0"/>
              </a:rPr>
              <a:t>инструктор</a:t>
            </a:r>
            <a:r>
              <a:rPr lang="ru-RU" sz="2400" b="1" dirty="0" smtClean="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реализация используемых программ физического развития;</a:t>
            </a:r>
          </a:p>
          <a:p>
            <a:pPr algn="just">
              <a:buFont typeface="Arial" panose="020B0604020202020204" pitchFamily="34" charset="0"/>
              <a:buChar char="•"/>
            </a:pPr>
            <a:r>
              <a:rPr lang="ru-RU" sz="2400" b="1" dirty="0" smtClean="0">
                <a:solidFill>
                  <a:srgbClr val="FF0000"/>
                </a:solidFill>
                <a:latin typeface="Times New Roman" panose="02020603050405020304" pitchFamily="18" charset="0"/>
                <a:cs typeface="Times New Roman" panose="02020603050405020304" pitchFamily="18" charset="0"/>
              </a:rPr>
              <a:t>старший воспитатель</a:t>
            </a:r>
            <a:r>
              <a:rPr lang="ru-RU" sz="2400" b="1" dirty="0" smtClean="0">
                <a:latin typeface="Times New Roman" panose="02020603050405020304" pitchFamily="18" charset="0"/>
                <a:cs typeface="Times New Roman" panose="02020603050405020304" pitchFamily="18" charset="0"/>
              </a:rPr>
              <a:t>- координация деятельности и взаимодействия специалистов, контроль за организацией работы, анализ эффективности; методическое и техническое оснащение</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0549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altLang="ru-RU" b="1" dirty="0" smtClean="0">
                <a:solidFill>
                  <a:schemeClr val="tx1"/>
                </a:solidFill>
                <a:latin typeface="Times New Roman" pitchFamily="18" charset="0"/>
                <a:cs typeface="Times New Roman" pitchFamily="18" charset="0"/>
              </a:rPr>
              <a:t>Формы </a:t>
            </a:r>
            <a:r>
              <a:rPr lang="ru-RU" altLang="ru-RU" b="1" dirty="0">
                <a:solidFill>
                  <a:schemeClr val="tx1"/>
                </a:solidFill>
                <a:latin typeface="Times New Roman" pitchFamily="18" charset="0"/>
                <a:cs typeface="Times New Roman" pitchFamily="18" charset="0"/>
              </a:rPr>
              <a:t>сотрудничества с семьей</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04800" y="1484784"/>
            <a:ext cx="8686800" cy="4595341"/>
          </a:xfrm>
        </p:spPr>
        <p:txBody>
          <a:bodyPr>
            <a:normAutofit lnSpcReduction="10000"/>
          </a:bodyPr>
          <a:lstStyle/>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индивидуальное консультирование;</a:t>
            </a:r>
            <a:endParaRPr lang="ru-RU" sz="2400" b="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тематические занятия с родителями;</a:t>
            </a:r>
          </a:p>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участие родителей в индивидуальных занятиях педагогов с ребёнком;</a:t>
            </a:r>
          </a:p>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совместное проведение досугов, праздников, развлечений;</a:t>
            </a:r>
          </a:p>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проведение родительских встреч;</a:t>
            </a:r>
          </a:p>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организация работы клубов;</a:t>
            </a:r>
          </a:p>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семинары- практикумы;</a:t>
            </a:r>
          </a:p>
          <a:p>
            <a:pPr>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дни открытых дверей;</a:t>
            </a:r>
          </a:p>
          <a:p>
            <a:pPr>
              <a:buFont typeface="Arial" panose="020B0604020202020204" pitchFamily="34" charset="0"/>
              <a:buChar char="•"/>
            </a:pPr>
            <a:r>
              <a:rPr lang="ru-RU" sz="2400" b="1" dirty="0">
                <a:latin typeface="Times New Roman" panose="02020603050405020304" pitchFamily="18" charset="0"/>
                <a:cs typeface="Times New Roman" panose="02020603050405020304" pitchFamily="18" charset="0"/>
              </a:rPr>
              <a:t>наглядно- информационные ;</a:t>
            </a:r>
          </a:p>
          <a:p>
            <a:pPr>
              <a:buFont typeface="Arial" panose="020B0604020202020204" pitchFamily="34" charset="0"/>
              <a:buChar char="•"/>
            </a:pPr>
            <a:r>
              <a:rPr lang="ru-RU" sz="2400" b="1" dirty="0">
                <a:latin typeface="Times New Roman" panose="02020603050405020304" pitchFamily="18" charset="0"/>
                <a:cs typeface="Times New Roman" panose="02020603050405020304" pitchFamily="18" charset="0"/>
              </a:rPr>
              <a:t>письма – </a:t>
            </a:r>
            <a:r>
              <a:rPr lang="ru-RU" sz="2400" b="1" dirty="0" smtClean="0">
                <a:latin typeface="Times New Roman" panose="02020603050405020304" pitchFamily="18" charset="0"/>
                <a:cs typeface="Times New Roman" panose="02020603050405020304" pitchFamily="18" charset="0"/>
              </a:rPr>
              <a:t>родителям</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3404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latin typeface="Times New Roman" panose="02020603050405020304" pitchFamily="18" charset="0"/>
                <a:cs typeface="Times New Roman" panose="02020603050405020304" pitchFamily="18" charset="0"/>
              </a:rPr>
              <a:t>Образовательные технологии и методики обучения</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67544" y="1700808"/>
            <a:ext cx="8136904" cy="4379317"/>
          </a:xfrm>
        </p:spPr>
        <p:txBody>
          <a:bodyPr>
            <a:normAutofit lnSpcReduction="10000"/>
          </a:bodyPr>
          <a:lstStyle/>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игровые;</a:t>
            </a:r>
            <a:endParaRPr lang="ru-RU" sz="2800" b="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продуктивного обучения;</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проектная деятельность;</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информационно- коммуникативные;</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личностно – ориентированные;</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исследовательской деятельности</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 портфолио;</a:t>
            </a:r>
          </a:p>
          <a:p>
            <a:pPr>
              <a:buFont typeface="Arial" panose="020B0604020202020204" pitchFamily="34" charset="0"/>
              <a:buChar char="•"/>
            </a:pPr>
            <a:r>
              <a:rPr lang="ru-RU" sz="2800" b="1" dirty="0" err="1" smtClean="0">
                <a:latin typeface="Times New Roman" panose="02020603050405020304" pitchFamily="18" charset="0"/>
                <a:cs typeface="Times New Roman" panose="02020603050405020304" pitchFamily="18" charset="0"/>
              </a:rPr>
              <a:t>социоигровые</a:t>
            </a:r>
            <a:r>
              <a:rPr lang="ru-RU" sz="2800" b="1"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sz="2800" b="1" dirty="0" smtClean="0">
                <a:latin typeface="Times New Roman" panose="02020603050405020304" pitchFamily="18" charset="0"/>
                <a:cs typeface="Times New Roman" panose="02020603050405020304" pitchFamily="18" charset="0"/>
              </a:rPr>
              <a:t>ТРИЗ</a:t>
            </a:r>
          </a:p>
          <a:p>
            <a:pPr>
              <a:buFont typeface="Arial" panose="020B0604020202020204" pitchFamily="34" charset="0"/>
              <a:buChar char="•"/>
            </a:pPr>
            <a:endParaRPr lang="ru-RU" sz="2800" b="1"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ru-RU" sz="2800" b="1"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ru-RU" sz="2800" b="1"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ru-RU" sz="2800" b="1"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ru-RU" sz="2800" b="1"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4919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04800" y="1554163"/>
            <a:ext cx="8686800" cy="4323110"/>
          </a:xfrm>
        </p:spPr>
        <p:txBody>
          <a:bodyPr>
            <a:normAutofit lnSpcReduction="10000"/>
          </a:bodyPr>
          <a:lstStyle/>
          <a:p>
            <a:pPr marL="0" indent="0" algn="just">
              <a:buNone/>
            </a:pPr>
            <a:r>
              <a:rPr lang="ru-RU" sz="4000" b="1" dirty="0" smtClean="0">
                <a:latin typeface="Times New Roman" panose="02020603050405020304" pitchFamily="18" charset="0"/>
                <a:cs typeface="Times New Roman" panose="02020603050405020304" pitchFamily="18" charset="0"/>
              </a:rPr>
              <a:t>Инклюзия</a:t>
            </a:r>
            <a:r>
              <a:rPr lang="ru-RU" sz="4000" b="1" dirty="0">
                <a:latin typeface="Times New Roman" panose="02020603050405020304" pitchFamily="18" charset="0"/>
                <a:cs typeface="Times New Roman" panose="02020603050405020304" pitchFamily="18" charset="0"/>
              </a:rPr>
              <a:t> — это не значит просто собрать всех детей «в кучу», а наоборот, она способствует тому, чтобы каждый ребенок  чувствовал себя принятым, чтобы его способности и потребности учитывались и были </a:t>
            </a:r>
            <a:r>
              <a:rPr lang="ru-RU" sz="4000" b="1" dirty="0" smtClean="0">
                <a:latin typeface="Times New Roman" panose="02020603050405020304" pitchFamily="18" charset="0"/>
                <a:cs typeface="Times New Roman" panose="02020603050405020304" pitchFamily="18" charset="0"/>
              </a:rPr>
              <a:t>оценены</a:t>
            </a:r>
            <a:endParaRPr lang="ru-RU" sz="4000"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39035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ДОРОГИЕ И ЛЮБИМЫЕ ПЕДАГОГИ!</a:t>
            </a:r>
            <a:endParaRPr lang="ru-RU" dirty="0"/>
          </a:p>
        </p:txBody>
      </p:sp>
      <p:sp>
        <p:nvSpPr>
          <p:cNvPr id="3" name="Объект 2"/>
          <p:cNvSpPr>
            <a:spLocks noGrp="1"/>
          </p:cNvSpPr>
          <p:nvPr>
            <p:ph idx="1"/>
          </p:nvPr>
        </p:nvSpPr>
        <p:spPr/>
        <p:txBody>
          <a:bodyPr>
            <a:normAutofit fontScale="25000" lnSpcReduction="20000"/>
          </a:bodyPr>
          <a:lstStyle/>
          <a:p>
            <a:pPr marL="0" indent="0">
              <a:buNone/>
            </a:pPr>
            <a:r>
              <a:rPr lang="ru-RU" sz="8600" dirty="0" smtClean="0">
                <a:latin typeface="Times New Roman" pitchFamily="18" charset="0"/>
                <a:cs typeface="Times New Roman" pitchFamily="18" charset="0"/>
              </a:rPr>
              <a:t>Принимайте </a:t>
            </a:r>
            <a:r>
              <a:rPr lang="ru-RU" sz="8600" dirty="0">
                <a:latin typeface="Times New Roman" pitchFamily="18" charset="0"/>
                <a:cs typeface="Times New Roman" pitchFamily="18" charset="0"/>
              </a:rPr>
              <a:t>ребенка таким, какой он есть</a:t>
            </a:r>
            <a:r>
              <a:rPr lang="ru-RU" sz="8600" dirty="0" smtClean="0">
                <a:latin typeface="Times New Roman" pitchFamily="18" charset="0"/>
                <a:cs typeface="Times New Roman" pitchFamily="18" charset="0"/>
              </a:rPr>
              <a:t>. Обращайтесь к нему по имени.</a:t>
            </a:r>
            <a:endParaRPr lang="ru-RU" sz="8600" dirty="0">
              <a:latin typeface="Times New Roman" pitchFamily="18" charset="0"/>
              <a:cs typeface="Times New Roman" pitchFamily="18" charset="0"/>
            </a:endParaRPr>
          </a:p>
          <a:p>
            <a:pPr marL="0" indent="0">
              <a:buNone/>
            </a:pPr>
            <a:r>
              <a:rPr lang="ru-RU" sz="8600" dirty="0" smtClean="0">
                <a:latin typeface="Times New Roman" pitchFamily="18" charset="0"/>
                <a:cs typeface="Times New Roman" pitchFamily="18" charset="0"/>
              </a:rPr>
              <a:t>Не сравнивайте с окружающими</a:t>
            </a:r>
          </a:p>
          <a:p>
            <a:pPr marL="0" indent="0">
              <a:buNone/>
            </a:pPr>
            <a:r>
              <a:rPr lang="ru-RU" sz="8600" dirty="0" smtClean="0">
                <a:latin typeface="Times New Roman" pitchFamily="18" charset="0"/>
                <a:cs typeface="Times New Roman" pitchFamily="18" charset="0"/>
              </a:rPr>
              <a:t>Не предъявляйте к нему завышенных требований</a:t>
            </a:r>
          </a:p>
          <a:p>
            <a:pPr marL="0" indent="0">
              <a:buNone/>
            </a:pPr>
            <a:r>
              <a:rPr lang="ru-RU" sz="8600" dirty="0" smtClean="0">
                <a:latin typeface="Times New Roman" pitchFamily="18" charset="0"/>
                <a:cs typeface="Times New Roman" pitchFamily="18" charset="0"/>
              </a:rPr>
              <a:t>Старайтесь делать </a:t>
            </a:r>
            <a:r>
              <a:rPr lang="ru-RU" sz="8600" dirty="0">
                <a:latin typeface="Times New Roman" pitchFamily="18" charset="0"/>
                <a:cs typeface="Times New Roman" pitchFamily="18" charset="0"/>
              </a:rPr>
              <a:t>замечания как можно реже</a:t>
            </a:r>
          </a:p>
          <a:p>
            <a:pPr marL="0" indent="0">
              <a:buNone/>
            </a:pPr>
            <a:r>
              <a:rPr lang="ru-RU" sz="8600" dirty="0" smtClean="0">
                <a:latin typeface="Times New Roman" pitchFamily="18" charset="0"/>
                <a:cs typeface="Times New Roman" pitchFamily="18" charset="0"/>
              </a:rPr>
              <a:t>Способствуйте повышению самооценки</a:t>
            </a:r>
            <a:r>
              <a:rPr lang="ru-RU" sz="8600" dirty="0">
                <a:latin typeface="Times New Roman" pitchFamily="18" charset="0"/>
                <a:cs typeface="Times New Roman" pitchFamily="18" charset="0"/>
              </a:rPr>
              <a:t>, но хваля ребенка он должен знать за </a:t>
            </a:r>
            <a:r>
              <a:rPr lang="ru-RU" sz="8600" dirty="0" smtClean="0">
                <a:latin typeface="Times New Roman" pitchFamily="18" charset="0"/>
                <a:cs typeface="Times New Roman" pitchFamily="18" charset="0"/>
              </a:rPr>
              <a:t>что</a:t>
            </a:r>
            <a:endParaRPr lang="ru-RU" sz="8600" dirty="0">
              <a:latin typeface="Times New Roman" pitchFamily="18" charset="0"/>
              <a:cs typeface="Times New Roman" pitchFamily="18" charset="0"/>
            </a:endParaRPr>
          </a:p>
          <a:p>
            <a:pPr marL="0" indent="0">
              <a:buNone/>
            </a:pPr>
            <a:r>
              <a:rPr lang="ru-RU" sz="8600" dirty="0" smtClean="0">
                <a:latin typeface="Times New Roman" pitchFamily="18" charset="0"/>
                <a:cs typeface="Times New Roman" pitchFamily="18" charset="0"/>
              </a:rPr>
              <a:t>Избегайте переутомления</a:t>
            </a:r>
          </a:p>
          <a:p>
            <a:pPr marL="0" indent="0">
              <a:buNone/>
            </a:pPr>
            <a:r>
              <a:rPr lang="ru-RU" sz="12800" dirty="0" smtClean="0">
                <a:solidFill>
                  <a:srgbClr val="FF0000"/>
                </a:solidFill>
                <a:latin typeface="Times New Roman" pitchFamily="18" charset="0"/>
                <a:cs typeface="Times New Roman" pitchFamily="18" charset="0"/>
              </a:rPr>
              <a:t>Оставайтесь спокойными </a:t>
            </a:r>
            <a:r>
              <a:rPr lang="ru-RU" sz="12800" dirty="0">
                <a:solidFill>
                  <a:srgbClr val="FF0000"/>
                </a:solidFill>
                <a:latin typeface="Times New Roman" pitchFamily="18" charset="0"/>
                <a:cs typeface="Times New Roman" pitchFamily="18" charset="0"/>
              </a:rPr>
              <a:t>в любой </a:t>
            </a:r>
            <a:r>
              <a:rPr lang="ru-RU" sz="12800" dirty="0" smtClean="0">
                <a:solidFill>
                  <a:srgbClr val="FF0000"/>
                </a:solidFill>
                <a:latin typeface="Times New Roman" pitchFamily="18" charset="0"/>
                <a:cs typeface="Times New Roman" pitchFamily="18" charset="0"/>
              </a:rPr>
              <a:t>ситуации </a:t>
            </a:r>
            <a:r>
              <a:rPr lang="ru-RU" sz="12800" smtClean="0">
                <a:solidFill>
                  <a:srgbClr val="FF0000"/>
                </a:solidFill>
                <a:latin typeface="Times New Roman" pitchFamily="18" charset="0"/>
                <a:cs typeface="Times New Roman" pitchFamily="18" charset="0"/>
              </a:rPr>
              <a:t>(</a:t>
            </a:r>
            <a:r>
              <a:rPr lang="ru-RU" sz="12800" smtClean="0">
                <a:solidFill>
                  <a:srgbClr val="FF0000"/>
                </a:solidFill>
                <a:latin typeface="Times New Roman" pitchFamily="18" charset="0"/>
                <a:cs typeface="Times New Roman" pitchFamily="18" charset="0"/>
              </a:rPr>
              <a:t>ДЫШИ-те-е-е…)</a:t>
            </a:r>
            <a:endParaRPr lang="ru-RU" sz="12800" dirty="0" smtClean="0">
              <a:solidFill>
                <a:srgbClr val="FF0000"/>
              </a:solidFill>
              <a:latin typeface="Times New Roman" pitchFamily="18" charset="0"/>
              <a:cs typeface="Times New Roman" pitchFamily="18" charset="0"/>
            </a:endParaRPr>
          </a:p>
          <a:p>
            <a:pPr marL="0" indent="0">
              <a:buNone/>
            </a:pPr>
            <a:r>
              <a:rPr lang="ru-RU" sz="12800" dirty="0" smtClean="0">
                <a:solidFill>
                  <a:srgbClr val="FF0000"/>
                </a:solidFill>
                <a:latin typeface="Times New Roman" pitchFamily="18" charset="0"/>
                <a:cs typeface="Times New Roman" pitchFamily="18" charset="0"/>
              </a:rPr>
              <a:t>Любите себя, чаще гуляйте, покупайте себе милые безделушки, ходите в гости….</a:t>
            </a:r>
            <a:endParaRPr lang="ru-RU" sz="12800" dirty="0">
              <a:solidFill>
                <a:srgbClr val="FF0000"/>
              </a:solidFill>
              <a:latin typeface="Times New Roman" pitchFamily="18" charset="0"/>
              <a:cs typeface="Times New Roman" pitchFamily="18" charset="0"/>
            </a:endParaRPr>
          </a:p>
          <a:p>
            <a:pPr marL="0" indent="0">
              <a:buNone/>
            </a:pPr>
            <a:r>
              <a:rPr lang="ru-RU" sz="12800" dirty="0">
                <a:solidFill>
                  <a:srgbClr val="FF0000"/>
                </a:solidFill>
              </a:rPr>
              <a:t/>
            </a:r>
            <a:br>
              <a:rPr lang="ru-RU" sz="12800" dirty="0">
                <a:solidFill>
                  <a:srgbClr val="FF0000"/>
                </a:solidFill>
              </a:rPr>
            </a:br>
            <a:r>
              <a:rPr lang="ru-RU" dirty="0"/>
              <a:t/>
            </a:r>
            <a:br>
              <a:rPr lang="ru-RU" dirty="0"/>
            </a:br>
            <a:endParaRPr lang="ru-RU" dirty="0"/>
          </a:p>
          <a:p>
            <a:pPr marL="0" indent="0">
              <a:buNone/>
            </a:pPr>
            <a:r>
              <a:rPr lang="ru-RU" dirty="0"/>
              <a:t/>
            </a:r>
            <a:br>
              <a:rPr lang="ru-RU" dirty="0"/>
            </a:br>
            <a:r>
              <a:rPr lang="ru-RU" dirty="0"/>
              <a:t/>
            </a:r>
            <a:br>
              <a:rPr lang="ru-RU" dirty="0"/>
            </a:br>
            <a:endParaRPr lang="ru-RU" dirty="0"/>
          </a:p>
          <a:p>
            <a:pPr marL="0" indent="0">
              <a:buNone/>
            </a:pPr>
            <a:r>
              <a:rPr lang="ru-RU" dirty="0"/>
              <a:t/>
            </a:r>
            <a:br>
              <a:rPr lang="ru-RU" dirty="0"/>
            </a:br>
            <a:endParaRPr lang="ru-RU" dirty="0"/>
          </a:p>
          <a:p>
            <a:pPr marL="0" indent="0">
              <a:buNone/>
            </a:pPr>
            <a:endParaRPr lang="ru-RU" dirty="0"/>
          </a:p>
        </p:txBody>
      </p:sp>
    </p:spTree>
    <p:extLst>
      <p:ext uri="{BB962C8B-B14F-4D97-AF65-F5344CB8AC3E}">
        <p14:creationId xmlns:p14="http://schemas.microsoft.com/office/powerpoint/2010/main" val="3027859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Глоссарий</a:t>
            </a:r>
            <a:endParaRPr lang="ru-RU" dirty="0"/>
          </a:p>
        </p:txBody>
      </p:sp>
      <p:sp>
        <p:nvSpPr>
          <p:cNvPr id="3" name="Объект 2"/>
          <p:cNvSpPr>
            <a:spLocks noGrp="1"/>
          </p:cNvSpPr>
          <p:nvPr>
            <p:ph idx="1"/>
          </p:nvPr>
        </p:nvSpPr>
        <p:spPr/>
        <p:txBody>
          <a:bodyPr>
            <a:normAutofit fontScale="62500" lnSpcReduction="20000"/>
          </a:bodyPr>
          <a:lstStyle/>
          <a:p>
            <a:r>
              <a:rPr lang="ru-RU" altLang="ru-RU" b="1" dirty="0" smtClean="0">
                <a:solidFill>
                  <a:schemeClr val="tx1"/>
                </a:solidFill>
                <a:cs typeface="Traditional Arabic" pitchFamily="18" charset="-78"/>
              </a:rPr>
              <a:t>ребенок-инвалид</a:t>
            </a:r>
            <a:r>
              <a:rPr lang="ru-RU" dirty="0" smtClean="0"/>
              <a:t> </a:t>
            </a:r>
            <a:r>
              <a:rPr lang="ru-RU" dirty="0"/>
              <a:t>- лицо, которое имеет нарушение здоровья со стойким расстройством функций организма, обусловленное заболеваниями, последствиями травм или дефектами, приводящее к ограничению жизнедеятельности и вызывающее необходимость его социальной защиты.</a:t>
            </a:r>
          </a:p>
          <a:p>
            <a:pPr marL="0" indent="0">
              <a:buNone/>
            </a:pPr>
            <a:r>
              <a:rPr lang="ru-RU" dirty="0" smtClean="0"/>
              <a:t>	Ограничение </a:t>
            </a:r>
            <a:r>
              <a:rPr lang="ru-RU" dirty="0"/>
              <a:t>жизнедеятельности - полная или частичная утрата </a:t>
            </a:r>
            <a:r>
              <a:rPr lang="ru-RU" dirty="0" smtClean="0"/>
              <a:t>	лицом </a:t>
            </a:r>
            <a:r>
              <a:rPr lang="ru-RU" dirty="0"/>
              <a:t>способности или возможности осуществлять </a:t>
            </a:r>
            <a:r>
              <a:rPr lang="ru-RU" dirty="0" smtClean="0"/>
              <a:t>	самообслуживание</a:t>
            </a:r>
            <a:r>
              <a:rPr lang="ru-RU" dirty="0"/>
              <a:t>, самостоятельно передвигаться, </a:t>
            </a:r>
            <a:r>
              <a:rPr lang="ru-RU" dirty="0" smtClean="0"/>
              <a:t>	ориентироваться</a:t>
            </a:r>
            <a:r>
              <a:rPr lang="ru-RU" dirty="0"/>
              <a:t>, общаться, контролировать свое поведение, </a:t>
            </a:r>
            <a:r>
              <a:rPr lang="ru-RU" dirty="0" smtClean="0"/>
              <a:t>	обучаться </a:t>
            </a:r>
            <a:r>
              <a:rPr lang="ru-RU" dirty="0"/>
              <a:t>и заниматься трудовой деятельностью</a:t>
            </a:r>
            <a:r>
              <a:rPr lang="ru-RU" dirty="0" smtClean="0"/>
              <a:t>.</a:t>
            </a:r>
            <a:r>
              <a:rPr lang="ru-RU" b="1" dirty="0"/>
              <a:t> Федеральный </a:t>
            </a:r>
            <a:r>
              <a:rPr lang="ru-RU" b="1" dirty="0" smtClean="0"/>
              <a:t>	закон </a:t>
            </a:r>
            <a:r>
              <a:rPr lang="ru-RU" b="1" dirty="0"/>
              <a:t>"О социальной защите инвалидов в Российской Федерации" </a:t>
            </a:r>
            <a:r>
              <a:rPr lang="ru-RU" b="1" dirty="0" smtClean="0"/>
              <a:t>	от </a:t>
            </a:r>
            <a:r>
              <a:rPr lang="ru-RU" b="1" dirty="0"/>
              <a:t>24.11.1995 N 181-ФЗ (действующая редакция, 2016</a:t>
            </a:r>
            <a:r>
              <a:rPr lang="ru-RU" b="1" dirty="0" smtClean="0"/>
              <a:t>)</a:t>
            </a:r>
            <a:r>
              <a:rPr lang="ru-RU" dirty="0"/>
              <a:t> </a:t>
            </a:r>
          </a:p>
          <a:p>
            <a:pPr marL="0" indent="0">
              <a:buNone/>
            </a:pPr>
            <a:endParaRPr lang="ru-RU" altLang="ru-RU" b="1" dirty="0" smtClean="0">
              <a:solidFill>
                <a:schemeClr val="tx1"/>
              </a:solidFill>
              <a:cs typeface="Traditional Arabic" pitchFamily="18" charset="-78"/>
            </a:endParaRPr>
          </a:p>
          <a:p>
            <a:r>
              <a:rPr lang="ru-RU" altLang="ru-RU" b="1" dirty="0" smtClean="0">
                <a:solidFill>
                  <a:schemeClr val="tx1"/>
                </a:solidFill>
                <a:cs typeface="Traditional Arabic" pitchFamily="18" charset="-78"/>
              </a:rPr>
              <a:t>инклюзивное </a:t>
            </a:r>
            <a:r>
              <a:rPr lang="ru-RU" altLang="ru-RU" b="1" dirty="0">
                <a:solidFill>
                  <a:schemeClr val="tx1"/>
                </a:solidFill>
                <a:cs typeface="Traditional Arabic" pitchFamily="18" charset="-78"/>
              </a:rPr>
              <a:t>образование</a:t>
            </a:r>
            <a:r>
              <a:rPr lang="ru-RU" altLang="ru-RU" dirty="0">
                <a:solidFill>
                  <a:schemeClr val="tx1"/>
                </a:solidFill>
                <a:cs typeface="Traditional Arabic" pitchFamily="18" charset="-78"/>
              </a:rPr>
              <a:t> </a:t>
            </a:r>
            <a:r>
              <a:rPr lang="ru-RU" altLang="ru-RU" dirty="0">
                <a:cs typeface="Traditional Arabic" pitchFamily="18" charset="-78"/>
              </a:rPr>
              <a:t>-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a:t>
            </a:r>
            <a:endParaRPr lang="ru-RU" b="1" i="1" dirty="0">
              <a:latin typeface="Times New Roman" panose="02020603050405020304" pitchFamily="18" charset="0"/>
              <a:cs typeface="Traditional Arabic" pitchFamily="18" charset="-78"/>
            </a:endParaRPr>
          </a:p>
          <a:p>
            <a:endParaRPr lang="ru-RU" dirty="0"/>
          </a:p>
        </p:txBody>
      </p:sp>
    </p:spTree>
    <p:extLst>
      <p:ext uri="{BB962C8B-B14F-4D97-AF65-F5344CB8AC3E}">
        <p14:creationId xmlns:p14="http://schemas.microsoft.com/office/powerpoint/2010/main" val="711054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ДЕТИ с нарушениями в развитии</a:t>
            </a:r>
            <a:endParaRPr lang="ru-RU" dirty="0"/>
          </a:p>
        </p:txBody>
      </p:sp>
      <p:sp>
        <p:nvSpPr>
          <p:cNvPr id="3" name="Объект 2"/>
          <p:cNvSpPr>
            <a:spLocks noGrp="1"/>
          </p:cNvSpPr>
          <p:nvPr>
            <p:ph idx="1"/>
          </p:nvPr>
        </p:nvSpPr>
        <p:spPr>
          <a:xfrm>
            <a:off x="457200" y="1556792"/>
            <a:ext cx="8507288" cy="4525963"/>
          </a:xfrm>
        </p:spPr>
        <p:txBody>
          <a:bodyPr>
            <a:normAutofit fontScale="70000" lnSpcReduction="20000"/>
          </a:bodyPr>
          <a:lstStyle/>
          <a:p>
            <a:pPr marL="0" indent="0">
              <a:buNone/>
            </a:pPr>
            <a:r>
              <a:rPr lang="ru-RU" b="1" dirty="0"/>
              <a:t>По классификации, предложенной В.А. Лапшиным и Б.П. </a:t>
            </a:r>
            <a:r>
              <a:rPr lang="ru-RU" b="1" dirty="0" err="1"/>
              <a:t>Пузановым</a:t>
            </a:r>
            <a:r>
              <a:rPr lang="ru-RU" b="1" dirty="0"/>
              <a:t> различают следующие категории детей с нарушениями в развитии:</a:t>
            </a:r>
            <a:endParaRPr lang="ru-RU" dirty="0"/>
          </a:p>
          <a:p>
            <a:pPr marL="0" indent="0">
              <a:buNone/>
            </a:pPr>
            <a:r>
              <a:rPr lang="ru-RU" sz="3400" dirty="0">
                <a:solidFill>
                  <a:schemeClr val="tx1"/>
                </a:solidFill>
                <a:latin typeface="Times New Roman" pitchFamily="18" charset="0"/>
                <a:cs typeface="Times New Roman" pitchFamily="18" charset="0"/>
              </a:rPr>
              <a:t>1) дети с нарушениями слуха (глухие, слабослышащие);</a:t>
            </a:r>
          </a:p>
          <a:p>
            <a:pPr marL="0" indent="0">
              <a:buNone/>
            </a:pPr>
            <a:r>
              <a:rPr lang="ru-RU" sz="3400" dirty="0">
                <a:solidFill>
                  <a:schemeClr val="tx1"/>
                </a:solidFill>
                <a:latin typeface="Times New Roman" pitchFamily="18" charset="0"/>
                <a:cs typeface="Times New Roman" pitchFamily="18" charset="0"/>
              </a:rPr>
              <a:t>2) дети с нарушениями зрения (слепые, слабовидящие);</a:t>
            </a:r>
          </a:p>
          <a:p>
            <a:pPr marL="0" indent="0">
              <a:buNone/>
            </a:pPr>
            <a:r>
              <a:rPr lang="ru-RU" sz="3400" dirty="0">
                <a:solidFill>
                  <a:schemeClr val="tx1"/>
                </a:solidFill>
                <a:latin typeface="Times New Roman" pitchFamily="18" charset="0"/>
                <a:cs typeface="Times New Roman" pitchFamily="18" charset="0"/>
              </a:rPr>
              <a:t>3) дети с нарушениями речи;</a:t>
            </a:r>
          </a:p>
          <a:p>
            <a:pPr marL="0" indent="0">
              <a:buNone/>
            </a:pPr>
            <a:r>
              <a:rPr lang="ru-RU" sz="3400" dirty="0">
                <a:solidFill>
                  <a:schemeClr val="tx1"/>
                </a:solidFill>
                <a:latin typeface="Times New Roman" pitchFamily="18" charset="0"/>
                <a:cs typeface="Times New Roman" pitchFamily="18" charset="0"/>
              </a:rPr>
              <a:t>4) </a:t>
            </a:r>
            <a:r>
              <a:rPr lang="ru-RU" sz="3400" dirty="0">
                <a:solidFill>
                  <a:schemeClr val="tx1"/>
                </a:solidFill>
                <a:latin typeface="Times New Roman" pitchFamily="18" charset="0"/>
                <a:cs typeface="Times New Roman" pitchFamily="18" charset="0"/>
                <a:hlinkClick r:id="rId2"/>
              </a:rPr>
              <a:t>дети с нарушениями интеллекта (умственно отсталые дети);</a:t>
            </a:r>
            <a:endParaRPr lang="ru-RU" sz="3400" dirty="0">
              <a:solidFill>
                <a:schemeClr val="tx1"/>
              </a:solidFill>
              <a:latin typeface="Times New Roman" pitchFamily="18" charset="0"/>
              <a:cs typeface="Times New Roman" pitchFamily="18" charset="0"/>
            </a:endParaRPr>
          </a:p>
          <a:p>
            <a:pPr marL="0" indent="0">
              <a:buNone/>
            </a:pPr>
            <a:r>
              <a:rPr lang="ru-RU" sz="3400" dirty="0">
                <a:solidFill>
                  <a:schemeClr val="tx1"/>
                </a:solidFill>
                <a:latin typeface="Times New Roman" pitchFamily="18" charset="0"/>
                <a:cs typeface="Times New Roman" pitchFamily="18" charset="0"/>
              </a:rPr>
              <a:t>5) </a:t>
            </a:r>
            <a:r>
              <a:rPr lang="ru-RU" sz="3400" dirty="0">
                <a:solidFill>
                  <a:schemeClr val="tx1"/>
                </a:solidFill>
                <a:latin typeface="Times New Roman" pitchFamily="18" charset="0"/>
                <a:cs typeface="Times New Roman" pitchFamily="18" charset="0"/>
                <a:hlinkClick r:id="rId3"/>
              </a:rPr>
              <a:t>дети с задержкой психического развития (ЗПР);</a:t>
            </a:r>
            <a:endParaRPr lang="ru-RU" sz="3400" dirty="0">
              <a:solidFill>
                <a:schemeClr val="tx1"/>
              </a:solidFill>
              <a:latin typeface="Times New Roman" pitchFamily="18" charset="0"/>
              <a:cs typeface="Times New Roman" pitchFamily="18" charset="0"/>
            </a:endParaRPr>
          </a:p>
          <a:p>
            <a:pPr marL="0" indent="0">
              <a:buNone/>
            </a:pPr>
            <a:r>
              <a:rPr lang="ru-RU" sz="3400" dirty="0">
                <a:solidFill>
                  <a:schemeClr val="tx1"/>
                </a:solidFill>
                <a:latin typeface="Times New Roman" pitchFamily="18" charset="0"/>
                <a:cs typeface="Times New Roman" pitchFamily="18" charset="0"/>
              </a:rPr>
              <a:t>6) дети с нарушениями опорно-двигательного аппарата (ДЦП);</a:t>
            </a:r>
          </a:p>
          <a:p>
            <a:pPr marL="0" indent="0">
              <a:buNone/>
            </a:pPr>
            <a:r>
              <a:rPr lang="ru-RU" sz="3400" dirty="0">
                <a:solidFill>
                  <a:schemeClr val="tx1"/>
                </a:solidFill>
                <a:latin typeface="Times New Roman" pitchFamily="18" charset="0"/>
                <a:cs typeface="Times New Roman" pitchFamily="18" charset="0"/>
              </a:rPr>
              <a:t>7) дети с нарушениями эмоционально-волевой сферы;</a:t>
            </a:r>
          </a:p>
          <a:p>
            <a:pPr marL="0" indent="0">
              <a:buNone/>
            </a:pPr>
            <a:r>
              <a:rPr lang="ru-RU" sz="3400" dirty="0">
                <a:solidFill>
                  <a:schemeClr val="tx1"/>
                </a:solidFill>
                <a:latin typeface="Times New Roman" pitchFamily="18" charset="0"/>
                <a:cs typeface="Times New Roman" pitchFamily="18" charset="0"/>
              </a:rPr>
              <a:t>8) дети с множественными нарушениями (сочетание 2-х или 3-х нарушений</a:t>
            </a:r>
            <a:r>
              <a:rPr lang="ru-RU" sz="3400" dirty="0" smtClean="0">
                <a:solidFill>
                  <a:schemeClr val="tx1"/>
                </a:solidFill>
                <a:latin typeface="Times New Roman" pitchFamily="18" charset="0"/>
                <a:cs typeface="Times New Roman" pitchFamily="18" charset="0"/>
              </a:rPr>
              <a:t>)</a:t>
            </a:r>
          </a:p>
          <a:p>
            <a:pPr marL="0" indent="0">
              <a:buNone/>
            </a:pPr>
            <a:r>
              <a:rPr lang="ru-RU" sz="3400" dirty="0" smtClean="0">
                <a:solidFill>
                  <a:schemeClr val="tx1"/>
                </a:solidFill>
                <a:latin typeface="Times New Roman" pitchFamily="18" charset="0"/>
                <a:cs typeface="Times New Roman" pitchFamily="18" charset="0"/>
              </a:rPr>
              <a:t>9) </a:t>
            </a:r>
            <a:r>
              <a:rPr lang="ru-RU" sz="3400" dirty="0" smtClean="0">
                <a:solidFill>
                  <a:schemeClr val="tx1"/>
                </a:solidFill>
                <a:latin typeface="Times New Roman" pitchFamily="18" charset="0"/>
                <a:cs typeface="Times New Roman" pitchFamily="18" charset="0"/>
              </a:rPr>
              <a:t>дети </a:t>
            </a:r>
            <a:r>
              <a:rPr lang="ru-RU" sz="3400" dirty="0" smtClean="0">
                <a:solidFill>
                  <a:schemeClr val="tx1"/>
                </a:solidFill>
                <a:latin typeface="Times New Roman" pitchFamily="18" charset="0"/>
                <a:cs typeface="Times New Roman" pitchFamily="18" charset="0"/>
              </a:rPr>
              <a:t>с </a:t>
            </a:r>
            <a:r>
              <a:rPr lang="ru-RU" sz="3400" dirty="0" smtClean="0">
                <a:solidFill>
                  <a:schemeClr val="tx1"/>
                </a:solidFill>
                <a:latin typeface="Times New Roman" pitchFamily="18" charset="0"/>
                <a:cs typeface="Times New Roman" pitchFamily="18" charset="0"/>
              </a:rPr>
              <a:t>расстройством аустического спектра (РАС).</a:t>
            </a:r>
            <a:endParaRPr lang="ru-RU" sz="3400" dirty="0">
              <a:solidFill>
                <a:schemeClr val="tx1"/>
              </a:solidFill>
              <a:latin typeface="Times New Roman" pitchFamily="18" charset="0"/>
              <a:cs typeface="Times New Roman" pitchFamily="18" charset="0"/>
            </a:endParaRPr>
          </a:p>
          <a:p>
            <a:pPr>
              <a:buFont typeface="Wingdings" pitchFamily="2" charset="2"/>
              <a:buChar char="v"/>
            </a:pPr>
            <a:endParaRPr lang="ru-RU" dirty="0"/>
          </a:p>
        </p:txBody>
      </p:sp>
    </p:spTree>
    <p:extLst>
      <p:ext uri="{BB962C8B-B14F-4D97-AF65-F5344CB8AC3E}">
        <p14:creationId xmlns:p14="http://schemas.microsoft.com/office/powerpoint/2010/main" val="268978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причины появления детей с ограниченными возможностями здоровья</a:t>
            </a:r>
            <a:r>
              <a:rPr lang="ru-RU" dirty="0"/>
              <a:t/>
            </a:r>
            <a:br>
              <a:rPr lang="ru-RU" dirty="0"/>
            </a:b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b="1" dirty="0"/>
              <a:t>Существуют </a:t>
            </a:r>
            <a:endParaRPr lang="ru-RU" b="1" dirty="0" smtClean="0"/>
          </a:p>
          <a:p>
            <a:pPr marL="0" indent="0">
              <a:buNone/>
            </a:pPr>
            <a:r>
              <a:rPr lang="ru-RU" dirty="0" smtClean="0"/>
              <a:t>1</a:t>
            </a:r>
            <a:r>
              <a:rPr lang="ru-RU" dirty="0"/>
              <a:t>. Эндогенные (или внутренние) причины делятся на три группы:</a:t>
            </a:r>
          </a:p>
          <a:p>
            <a:pPr marL="0" indent="0">
              <a:buNone/>
            </a:pPr>
            <a:r>
              <a:rPr lang="ru-RU" dirty="0"/>
              <a:t>- </a:t>
            </a:r>
            <a:r>
              <a:rPr lang="ru-RU" dirty="0" err="1"/>
              <a:t>пренатальные</a:t>
            </a:r>
            <a:r>
              <a:rPr lang="ru-RU" dirty="0"/>
              <a:t> (до рождения ребенка): это может быть болезнь матери, нервные срывы, травмы, наследственность;</a:t>
            </a:r>
          </a:p>
          <a:p>
            <a:pPr marL="0" indent="0">
              <a:buNone/>
            </a:pPr>
            <a:r>
              <a:rPr lang="ru-RU" dirty="0"/>
              <a:t>- натальные (момент родов): это могут быть тяжелые роды, слишком быстрые роды, вмешательство медиков;</a:t>
            </a:r>
          </a:p>
          <a:p>
            <a:pPr marL="0" indent="0">
              <a:buNone/>
            </a:pPr>
            <a:r>
              <a:rPr lang="ru-RU" dirty="0"/>
              <a:t>- постнатальные (после рождения): например, ребенок стукнулся, упал.</a:t>
            </a:r>
          </a:p>
          <a:p>
            <a:pPr marL="0" indent="0">
              <a:buNone/>
            </a:pPr>
            <a:r>
              <a:rPr lang="ru-RU" dirty="0"/>
              <a:t>2. Экзогенные (или внешние) причины: причины социально биологического характера – это экология, </a:t>
            </a:r>
            <a:r>
              <a:rPr lang="ru-RU" dirty="0" err="1"/>
              <a:t>табакокурение</a:t>
            </a:r>
            <a:r>
              <a:rPr lang="ru-RU" dirty="0"/>
              <a:t>, наркомания, алкоголизм, </a:t>
            </a:r>
            <a:r>
              <a:rPr lang="ru-RU" dirty="0" err="1"/>
              <a:t>спид</a:t>
            </a:r>
            <a:r>
              <a:rPr lang="ru-RU" dirty="0"/>
              <a:t>.</a:t>
            </a:r>
          </a:p>
          <a:p>
            <a:endParaRPr lang="ru-RU" dirty="0"/>
          </a:p>
        </p:txBody>
      </p:sp>
    </p:spTree>
    <p:extLst>
      <p:ext uri="{BB962C8B-B14F-4D97-AF65-F5344CB8AC3E}">
        <p14:creationId xmlns:p14="http://schemas.microsoft.com/office/powerpoint/2010/main" val="61441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ОСОБЕННЫЕ ДЕТИ В ДЕТСКОМ САДУ</a:t>
            </a:r>
            <a:endParaRPr lang="ru-RU" dirty="0"/>
          </a:p>
        </p:txBody>
      </p:sp>
      <p:sp>
        <p:nvSpPr>
          <p:cNvPr id="3" name="Объект 2"/>
          <p:cNvSpPr>
            <a:spLocks noGrp="1"/>
          </p:cNvSpPr>
          <p:nvPr>
            <p:ph idx="1"/>
          </p:nvPr>
        </p:nvSpPr>
        <p:spPr/>
        <p:txBody>
          <a:bodyPr>
            <a:normAutofit/>
          </a:bodyPr>
          <a:lstStyle/>
          <a:p>
            <a:pPr marL="0" indent="0" algn="ctr">
              <a:buNone/>
            </a:pPr>
            <a:r>
              <a:rPr lang="ru-RU" dirty="0" smtClean="0"/>
              <a:t>В «МБДОУ Центр развития ребенка – детский сад №7 «Ёлочка» - </a:t>
            </a:r>
            <a:endParaRPr lang="ru-RU" dirty="0" smtClean="0"/>
          </a:p>
          <a:p>
            <a:pPr marL="0" indent="0">
              <a:buNone/>
            </a:pPr>
            <a:endParaRPr lang="ru-RU" dirty="0"/>
          </a:p>
          <a:p>
            <a:pPr marL="0" indent="0" algn="ctr">
              <a:buNone/>
            </a:pPr>
            <a:r>
              <a:rPr lang="ru-RU" dirty="0" smtClean="0"/>
              <a:t>всего </a:t>
            </a:r>
            <a:r>
              <a:rPr lang="ru-RU" dirty="0" smtClean="0"/>
              <a:t>58 детей с </a:t>
            </a:r>
            <a:r>
              <a:rPr lang="ru-RU" dirty="0" smtClean="0"/>
              <a:t>ОВЗ, </a:t>
            </a:r>
          </a:p>
          <a:p>
            <a:pPr marL="0" indent="0" algn="ctr">
              <a:buNone/>
            </a:pPr>
            <a:r>
              <a:rPr lang="ru-RU" dirty="0" smtClean="0"/>
              <a:t>в том числе и</a:t>
            </a:r>
          </a:p>
          <a:p>
            <a:pPr marL="0" indent="0" algn="ctr">
              <a:buNone/>
            </a:pPr>
            <a:r>
              <a:rPr lang="ru-RU" dirty="0" smtClean="0"/>
              <a:t>11 детей-инвалидов</a:t>
            </a:r>
            <a:endParaRPr lang="ru-RU" dirty="0" smtClean="0"/>
          </a:p>
          <a:p>
            <a:pPr marL="0" indent="0">
              <a:buNone/>
            </a:pPr>
            <a:endParaRPr lang="ru-RU" dirty="0"/>
          </a:p>
        </p:txBody>
      </p:sp>
    </p:spTree>
    <p:extLst>
      <p:ext uri="{BB962C8B-B14F-4D97-AF65-F5344CB8AC3E}">
        <p14:creationId xmlns:p14="http://schemas.microsoft.com/office/powerpoint/2010/main" val="2385239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ОСОБЕННЫЕ ДЕТИ В ДЕТСКОМ САДУ</a:t>
            </a:r>
          </a:p>
        </p:txBody>
      </p:sp>
      <p:sp>
        <p:nvSpPr>
          <p:cNvPr id="3" name="Объект 2"/>
          <p:cNvSpPr>
            <a:spLocks noGrp="1"/>
          </p:cNvSpPr>
          <p:nvPr>
            <p:ph idx="1"/>
          </p:nvPr>
        </p:nvSpPr>
        <p:spPr/>
        <p:txBody>
          <a:bodyPr/>
          <a:lstStyle/>
          <a:p>
            <a:pPr marL="0" indent="0">
              <a:buNone/>
            </a:pPr>
            <a:endParaRPr lang="ru-RU" dirty="0"/>
          </a:p>
        </p:txBody>
      </p:sp>
      <p:sp>
        <p:nvSpPr>
          <p:cNvPr id="4" name="Прямоугольник 3"/>
          <p:cNvSpPr/>
          <p:nvPr/>
        </p:nvSpPr>
        <p:spPr>
          <a:xfrm>
            <a:off x="827584" y="1628800"/>
            <a:ext cx="7416824" cy="3323987"/>
          </a:xfrm>
          <a:prstGeom prst="rect">
            <a:avLst/>
          </a:prstGeom>
        </p:spPr>
        <p:txBody>
          <a:bodyPr wrap="square">
            <a:spAutoFit/>
          </a:bodyPr>
          <a:lstStyle/>
          <a:p>
            <a:r>
              <a:rPr lang="ru-RU" sz="2400" b="1" u="sng" dirty="0"/>
              <a:t>11 детей-инвалидов</a:t>
            </a:r>
            <a:r>
              <a:rPr lang="ru-RU" sz="2400" b="1" u="sng" dirty="0" smtClean="0"/>
              <a:t>:</a:t>
            </a:r>
          </a:p>
          <a:p>
            <a:endParaRPr lang="ru-RU" sz="2400" b="1" u="sng" dirty="0"/>
          </a:p>
          <a:p>
            <a:endParaRPr lang="ru-RU" b="1" u="sng" dirty="0"/>
          </a:p>
          <a:p>
            <a:r>
              <a:rPr lang="ru-RU" sz="2400" b="1" dirty="0"/>
              <a:t>2 ребенка с тяжелыми нарушениями речи</a:t>
            </a:r>
          </a:p>
          <a:p>
            <a:r>
              <a:rPr lang="ru-RU" sz="2400" b="1" dirty="0"/>
              <a:t>3 ребенка- </a:t>
            </a:r>
            <a:r>
              <a:rPr lang="ru-RU" sz="2400" b="1" dirty="0" smtClean="0"/>
              <a:t>инвалиды по соматическому заболеванию</a:t>
            </a:r>
            <a:endParaRPr lang="ru-RU" sz="2400" b="1" dirty="0"/>
          </a:p>
          <a:p>
            <a:r>
              <a:rPr lang="ru-RU" sz="2400" b="1" dirty="0"/>
              <a:t>2 ребенка с РАС (расстройство аустического спектра)</a:t>
            </a:r>
          </a:p>
          <a:p>
            <a:r>
              <a:rPr lang="ru-RU" sz="2400" b="1" dirty="0"/>
              <a:t>1 ребенок с ДЦП (детский церебральный паралич)</a:t>
            </a:r>
          </a:p>
          <a:p>
            <a:r>
              <a:rPr lang="ru-RU" sz="2400" b="1" dirty="0"/>
              <a:t>2 ребенка </a:t>
            </a:r>
            <a:r>
              <a:rPr lang="ru-RU" sz="2400" b="1" dirty="0" smtClean="0"/>
              <a:t>с </a:t>
            </a:r>
            <a:r>
              <a:rPr lang="ru-RU" sz="2400" b="1" dirty="0"/>
              <a:t>инвалидностью по </a:t>
            </a:r>
            <a:r>
              <a:rPr lang="ru-RU" sz="2400" b="1" dirty="0" smtClean="0"/>
              <a:t>слуху </a:t>
            </a:r>
            <a:endParaRPr lang="ru-RU" sz="2400" b="1" dirty="0"/>
          </a:p>
          <a:p>
            <a:r>
              <a:rPr lang="ru-RU" sz="2400" b="1" dirty="0"/>
              <a:t>1 ребенок с </a:t>
            </a:r>
            <a:r>
              <a:rPr lang="ru-RU" sz="2400" b="1" dirty="0" smtClean="0"/>
              <a:t>интеллектуальной недостаточностью</a:t>
            </a:r>
            <a:endParaRPr lang="ru-RU" sz="2400" b="1" dirty="0"/>
          </a:p>
        </p:txBody>
      </p:sp>
    </p:spTree>
    <p:extLst>
      <p:ext uri="{BB962C8B-B14F-4D97-AF65-F5344CB8AC3E}">
        <p14:creationId xmlns:p14="http://schemas.microsoft.com/office/powerpoint/2010/main" val="373985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Распределение детей ОВЗ по группам детского сада</a:t>
            </a:r>
            <a:endParaRPr lang="ru-RU"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2194048995"/>
              </p:ext>
            </p:extLst>
          </p:nvPr>
        </p:nvGraphicFramePr>
        <p:xfrm>
          <a:off x="323528" y="1844824"/>
          <a:ext cx="8686800" cy="73660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152187">
                <a:tc>
                  <a:txBody>
                    <a:bodyPr/>
                    <a:lstStyle/>
                    <a:p>
                      <a:pPr algn="ctr"/>
                      <a:r>
                        <a:rPr lang="ru-RU" dirty="0" smtClean="0"/>
                        <a:t>1 группа</a:t>
                      </a:r>
                      <a:endParaRPr lang="ru-RU" dirty="0"/>
                    </a:p>
                  </a:txBody>
                  <a:tcPr/>
                </a:tc>
                <a:tc>
                  <a:txBody>
                    <a:bodyPr/>
                    <a:lstStyle/>
                    <a:p>
                      <a:pPr algn="ctr"/>
                      <a:r>
                        <a:rPr lang="ru-RU" dirty="0" smtClean="0"/>
                        <a:t>2 группа</a:t>
                      </a:r>
                      <a:endParaRPr lang="ru-RU" dirty="0"/>
                    </a:p>
                  </a:txBody>
                  <a:tcPr/>
                </a:tc>
                <a:tc>
                  <a:txBody>
                    <a:bodyPr/>
                    <a:lstStyle/>
                    <a:p>
                      <a:pPr algn="ctr"/>
                      <a:r>
                        <a:rPr lang="ru-RU" dirty="0" smtClean="0"/>
                        <a:t>3 группа</a:t>
                      </a:r>
                      <a:endParaRPr lang="ru-RU" dirty="0"/>
                    </a:p>
                  </a:txBody>
                  <a:tcPr/>
                </a:tc>
                <a:tc>
                  <a:txBody>
                    <a:bodyPr/>
                    <a:lstStyle/>
                    <a:p>
                      <a:pPr algn="ctr"/>
                      <a:r>
                        <a:rPr lang="ru-RU" dirty="0" smtClean="0"/>
                        <a:t>4 группа</a:t>
                      </a:r>
                      <a:endParaRPr lang="ru-RU" dirty="0"/>
                    </a:p>
                  </a:txBody>
                  <a:tcPr/>
                </a:tc>
                <a:tc>
                  <a:txBody>
                    <a:bodyPr/>
                    <a:lstStyle/>
                    <a:p>
                      <a:pPr algn="ctr"/>
                      <a:r>
                        <a:rPr lang="ru-RU" dirty="0" smtClean="0"/>
                        <a:t>5 группа</a:t>
                      </a:r>
                      <a:endParaRPr lang="ru-RU" dirty="0"/>
                    </a:p>
                  </a:txBody>
                  <a:tcPr/>
                </a:tc>
              </a:tr>
              <a:tr h="370840">
                <a:tc>
                  <a:txBody>
                    <a:bodyPr/>
                    <a:lstStyle/>
                    <a:p>
                      <a:pPr algn="ctr"/>
                      <a:r>
                        <a:rPr lang="ru-RU" dirty="0" smtClean="0"/>
                        <a:t>1</a:t>
                      </a:r>
                      <a:endParaRPr lang="ru-RU" dirty="0"/>
                    </a:p>
                  </a:txBody>
                  <a:tcPr/>
                </a:tc>
                <a:tc>
                  <a:txBody>
                    <a:bodyPr/>
                    <a:lstStyle/>
                    <a:p>
                      <a:pPr algn="ctr"/>
                      <a:r>
                        <a:rPr lang="ru-RU" dirty="0" smtClean="0"/>
                        <a:t>1</a:t>
                      </a:r>
                      <a:endParaRPr lang="ru-RU" dirty="0"/>
                    </a:p>
                  </a:txBody>
                  <a:tcPr/>
                </a:tc>
                <a:tc>
                  <a:txBody>
                    <a:bodyPr/>
                    <a:lstStyle/>
                    <a:p>
                      <a:pPr algn="ctr"/>
                      <a:r>
                        <a:rPr lang="ru-RU" dirty="0" smtClean="0"/>
                        <a:t>1 (1)</a:t>
                      </a:r>
                      <a:endParaRPr lang="ru-RU" dirty="0"/>
                    </a:p>
                  </a:txBody>
                  <a:tcPr/>
                </a:tc>
                <a:tc>
                  <a:txBody>
                    <a:bodyPr/>
                    <a:lstStyle/>
                    <a:p>
                      <a:pPr algn="ctr"/>
                      <a:r>
                        <a:rPr lang="ru-RU" dirty="0" smtClean="0"/>
                        <a:t>1(1)</a:t>
                      </a:r>
                      <a:endParaRPr lang="ru-RU" dirty="0"/>
                    </a:p>
                  </a:txBody>
                  <a:tcPr/>
                </a:tc>
                <a:tc>
                  <a:txBody>
                    <a:bodyPr/>
                    <a:lstStyle/>
                    <a:p>
                      <a:pPr algn="ctr"/>
                      <a:r>
                        <a:rPr lang="ru-RU" dirty="0" smtClean="0"/>
                        <a:t>(4)</a:t>
                      </a:r>
                      <a:endParaRPr lang="ru-RU" dirty="0"/>
                    </a:p>
                  </a:txBody>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2308026391"/>
              </p:ext>
            </p:extLst>
          </p:nvPr>
        </p:nvGraphicFramePr>
        <p:xfrm>
          <a:off x="323529" y="2991232"/>
          <a:ext cx="8712968" cy="1085840"/>
        </p:xfrm>
        <a:graphic>
          <a:graphicData uri="http://schemas.openxmlformats.org/drawingml/2006/table">
            <a:tbl>
              <a:tblPr firstRow="1" bandRow="1">
                <a:tableStyleId>{5C22544A-7EE6-4342-B048-85BDC9FD1C3A}</a:tableStyleId>
              </a:tblPr>
              <a:tblGrid>
                <a:gridCol w="1833952"/>
                <a:gridCol w="1719754"/>
                <a:gridCol w="1719754"/>
                <a:gridCol w="1719754"/>
                <a:gridCol w="1719754"/>
              </a:tblGrid>
              <a:tr h="720080">
                <a:tc>
                  <a:txBody>
                    <a:bodyPr/>
                    <a:lstStyle/>
                    <a:p>
                      <a:pPr algn="ctr"/>
                      <a:r>
                        <a:rPr lang="ru-RU" dirty="0" smtClean="0"/>
                        <a:t>6 группа</a:t>
                      </a:r>
                      <a:endParaRPr lang="ru-RU" dirty="0"/>
                    </a:p>
                  </a:txBody>
                  <a:tcPr/>
                </a:tc>
                <a:tc>
                  <a:txBody>
                    <a:bodyPr/>
                    <a:lstStyle/>
                    <a:p>
                      <a:pPr algn="ctr"/>
                      <a:r>
                        <a:rPr lang="ru-RU" dirty="0" smtClean="0"/>
                        <a:t>7 группа</a:t>
                      </a:r>
                      <a:endParaRPr lang="ru-RU" dirty="0"/>
                    </a:p>
                  </a:txBody>
                  <a:tcPr/>
                </a:tc>
                <a:tc>
                  <a:txBody>
                    <a:bodyPr/>
                    <a:lstStyle/>
                    <a:p>
                      <a:pPr algn="ctr"/>
                      <a:r>
                        <a:rPr lang="ru-RU" dirty="0" smtClean="0"/>
                        <a:t>8 группа</a:t>
                      </a:r>
                      <a:endParaRPr lang="ru-RU" dirty="0"/>
                    </a:p>
                  </a:txBody>
                  <a:tcPr/>
                </a:tc>
                <a:tc>
                  <a:txBody>
                    <a:bodyPr/>
                    <a:lstStyle/>
                    <a:p>
                      <a:pPr algn="ctr"/>
                      <a:r>
                        <a:rPr lang="ru-RU" dirty="0" smtClean="0"/>
                        <a:t>9 группа</a:t>
                      </a:r>
                      <a:endParaRPr lang="ru-RU" dirty="0"/>
                    </a:p>
                  </a:txBody>
                  <a:tcPr/>
                </a:tc>
                <a:tc>
                  <a:txBody>
                    <a:bodyPr/>
                    <a:lstStyle/>
                    <a:p>
                      <a:pPr algn="ctr"/>
                      <a:r>
                        <a:rPr lang="ru-RU" dirty="0" smtClean="0"/>
                        <a:t>10 группа</a:t>
                      </a:r>
                      <a:endParaRPr lang="ru-RU" dirty="0"/>
                    </a:p>
                  </a:txBody>
                  <a:tcPr/>
                </a:tc>
              </a:tr>
              <a:tr h="360040">
                <a:tc>
                  <a:txBody>
                    <a:bodyPr/>
                    <a:lstStyle/>
                    <a:p>
                      <a:pPr algn="ctr"/>
                      <a:r>
                        <a:rPr lang="ru-RU" dirty="0" smtClean="0"/>
                        <a:t>3(3)</a:t>
                      </a:r>
                      <a:endParaRPr lang="ru-RU" dirty="0"/>
                    </a:p>
                  </a:txBody>
                  <a:tcPr/>
                </a:tc>
                <a:tc>
                  <a:txBody>
                    <a:bodyPr/>
                    <a:lstStyle/>
                    <a:p>
                      <a:pPr algn="ctr"/>
                      <a:r>
                        <a:rPr lang="ru-RU" dirty="0" smtClean="0"/>
                        <a:t>7(4)</a:t>
                      </a:r>
                      <a:endParaRPr lang="ru-RU" dirty="0"/>
                    </a:p>
                  </a:txBody>
                  <a:tcPr/>
                </a:tc>
                <a:tc>
                  <a:txBody>
                    <a:bodyPr/>
                    <a:lstStyle/>
                    <a:p>
                      <a:pPr algn="ctr"/>
                      <a:r>
                        <a:rPr lang="ru-RU" dirty="0" smtClean="0"/>
                        <a:t>1(5)</a:t>
                      </a:r>
                      <a:endParaRPr lang="ru-RU" dirty="0"/>
                    </a:p>
                  </a:txBody>
                  <a:tcPr/>
                </a:tc>
                <a:tc>
                  <a:txBody>
                    <a:bodyPr/>
                    <a:lstStyle/>
                    <a:p>
                      <a:pPr algn="ctr"/>
                      <a:r>
                        <a:rPr lang="ru-RU" dirty="0" smtClean="0"/>
                        <a:t>3(1)</a:t>
                      </a:r>
                      <a:endParaRPr lang="ru-RU" dirty="0"/>
                    </a:p>
                  </a:txBody>
                  <a:tcPr/>
                </a:tc>
                <a:tc>
                  <a:txBody>
                    <a:bodyPr/>
                    <a:lstStyle/>
                    <a:p>
                      <a:pPr algn="ctr"/>
                      <a:r>
                        <a:rPr lang="ru-RU" dirty="0" smtClean="0"/>
                        <a:t>2(2)</a:t>
                      </a:r>
                      <a:endParaRPr lang="ru-RU" dirty="0"/>
                    </a:p>
                  </a:txBody>
                  <a:tcPr/>
                </a:tc>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2132959785"/>
              </p:ext>
            </p:extLst>
          </p:nvPr>
        </p:nvGraphicFramePr>
        <p:xfrm>
          <a:off x="395536" y="4581128"/>
          <a:ext cx="8640959" cy="936104"/>
        </p:xfrm>
        <a:graphic>
          <a:graphicData uri="http://schemas.openxmlformats.org/drawingml/2006/table">
            <a:tbl>
              <a:tblPr firstRow="1" bandRow="1">
                <a:tableStyleId>{5C22544A-7EE6-4342-B048-85BDC9FD1C3A}</a:tableStyleId>
              </a:tblPr>
              <a:tblGrid>
                <a:gridCol w="1728192"/>
                <a:gridCol w="1728192"/>
                <a:gridCol w="1800200"/>
                <a:gridCol w="1728192"/>
                <a:gridCol w="1656183"/>
              </a:tblGrid>
              <a:tr h="468052">
                <a:tc>
                  <a:txBody>
                    <a:bodyPr/>
                    <a:lstStyle/>
                    <a:p>
                      <a:pPr algn="ctr"/>
                      <a:r>
                        <a:rPr lang="ru-RU" dirty="0" smtClean="0"/>
                        <a:t>11 группа</a:t>
                      </a:r>
                      <a:endParaRPr lang="ru-RU" dirty="0"/>
                    </a:p>
                  </a:txBody>
                  <a:tcPr/>
                </a:tc>
                <a:tc>
                  <a:txBody>
                    <a:bodyPr/>
                    <a:lstStyle/>
                    <a:p>
                      <a:pPr algn="ctr"/>
                      <a:r>
                        <a:rPr lang="ru-RU" dirty="0" smtClean="0"/>
                        <a:t>12 группа</a:t>
                      </a:r>
                      <a:endParaRPr lang="ru-RU" dirty="0"/>
                    </a:p>
                  </a:txBody>
                  <a:tcPr/>
                </a:tc>
                <a:tc>
                  <a:txBody>
                    <a:bodyPr/>
                    <a:lstStyle/>
                    <a:p>
                      <a:pPr algn="ctr"/>
                      <a:r>
                        <a:rPr lang="ru-RU" dirty="0" smtClean="0"/>
                        <a:t>13 группа</a:t>
                      </a:r>
                      <a:endParaRPr lang="ru-RU" dirty="0"/>
                    </a:p>
                  </a:txBody>
                  <a:tcPr/>
                </a:tc>
                <a:tc>
                  <a:txBody>
                    <a:bodyPr/>
                    <a:lstStyle/>
                    <a:p>
                      <a:pPr algn="ctr"/>
                      <a:r>
                        <a:rPr lang="ru-RU" dirty="0" smtClean="0"/>
                        <a:t>14 группа</a:t>
                      </a:r>
                      <a:endParaRPr lang="ru-RU" dirty="0"/>
                    </a:p>
                  </a:txBody>
                  <a:tcPr/>
                </a:tc>
                <a:tc>
                  <a:txBody>
                    <a:bodyPr/>
                    <a:lstStyle/>
                    <a:p>
                      <a:pPr algn="ctr"/>
                      <a:r>
                        <a:rPr lang="ru-RU" dirty="0" smtClean="0"/>
                        <a:t>15 группа</a:t>
                      </a:r>
                      <a:endParaRPr lang="ru-RU" dirty="0"/>
                    </a:p>
                  </a:txBody>
                  <a:tcPr/>
                </a:tc>
              </a:tr>
              <a:tr h="468052">
                <a:tc>
                  <a:txBody>
                    <a:bodyPr/>
                    <a:lstStyle/>
                    <a:p>
                      <a:pPr algn="ctr"/>
                      <a:r>
                        <a:rPr lang="ru-RU" dirty="0" smtClean="0"/>
                        <a:t>3 (4)</a:t>
                      </a:r>
                      <a:endParaRPr lang="ru-RU" dirty="0"/>
                    </a:p>
                  </a:txBody>
                  <a:tcPr/>
                </a:tc>
                <a:tc>
                  <a:txBody>
                    <a:bodyPr/>
                    <a:lstStyle/>
                    <a:p>
                      <a:pPr algn="ctr"/>
                      <a:r>
                        <a:rPr lang="ru-RU" dirty="0" smtClean="0"/>
                        <a:t>15</a:t>
                      </a:r>
                      <a:endParaRPr lang="ru-RU" dirty="0"/>
                    </a:p>
                  </a:txBody>
                  <a:tcPr/>
                </a:tc>
                <a:tc>
                  <a:txBody>
                    <a:bodyPr/>
                    <a:lstStyle/>
                    <a:p>
                      <a:pPr algn="ctr"/>
                      <a:r>
                        <a:rPr lang="ru-RU" dirty="0" smtClean="0"/>
                        <a:t>15</a:t>
                      </a:r>
                      <a:endParaRPr lang="ru-RU" dirty="0"/>
                    </a:p>
                  </a:txBody>
                  <a:tcPr/>
                </a:tc>
                <a:tc>
                  <a:txBody>
                    <a:bodyPr/>
                    <a:lstStyle/>
                    <a:p>
                      <a:pPr algn="ctr"/>
                      <a:r>
                        <a:rPr lang="ru-RU" dirty="0" smtClean="0"/>
                        <a:t>2(7)</a:t>
                      </a:r>
                      <a:endParaRPr lang="ru-RU" dirty="0"/>
                    </a:p>
                  </a:txBody>
                  <a:tcPr/>
                </a:tc>
                <a:tc>
                  <a:txBody>
                    <a:bodyPr/>
                    <a:lstStyle/>
                    <a:p>
                      <a:pPr algn="ctr"/>
                      <a:r>
                        <a:rPr lang="ru-RU" dirty="0" smtClean="0"/>
                        <a:t>4 (3)</a:t>
                      </a:r>
                      <a:endParaRPr lang="ru-RU" dirty="0"/>
                    </a:p>
                  </a:txBody>
                  <a:tcPr/>
                </a:tc>
              </a:tr>
            </a:tbl>
          </a:graphicData>
        </a:graphic>
      </p:graphicFrame>
    </p:spTree>
    <p:extLst>
      <p:ext uri="{BB962C8B-B14F-4D97-AF65-F5344CB8AC3E}">
        <p14:creationId xmlns:p14="http://schemas.microsoft.com/office/powerpoint/2010/main" val="59868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Дети с нарушением зрения</a:t>
            </a:r>
            <a:endParaRPr lang="ru-RU" dirty="0"/>
          </a:p>
        </p:txBody>
      </p:sp>
      <p:sp>
        <p:nvSpPr>
          <p:cNvPr id="3" name="Объект 2"/>
          <p:cNvSpPr>
            <a:spLocks noGrp="1"/>
          </p:cNvSpPr>
          <p:nvPr>
            <p:ph idx="1"/>
          </p:nvPr>
        </p:nvSpPr>
        <p:spPr/>
        <p:txBody>
          <a:bodyPr>
            <a:normAutofit fontScale="62500" lnSpcReduction="20000"/>
          </a:bodyPr>
          <a:lstStyle/>
          <a:p>
            <a:pPr marL="0" indent="0" algn="just">
              <a:buNone/>
            </a:pPr>
            <a:r>
              <a:rPr lang="ru-RU" b="1" dirty="0" smtClean="0"/>
              <a:t>	Слабовидящие </a:t>
            </a:r>
            <a:r>
              <a:rPr lang="ru-RU" b="1" dirty="0"/>
              <a:t>дети </a:t>
            </a:r>
            <a:r>
              <a:rPr lang="ru-RU" dirty="0"/>
              <a:t>сильно отличаются друг от друга по состоянию зрения, работоспособности, утомляемости и скорости усвоения материала. В значительной степени это обусловлено характером поражения зрения, происхождением дефекта и личными особенностями детей.</a:t>
            </a:r>
          </a:p>
          <a:p>
            <a:pPr marL="0" indent="0" algn="just">
              <a:buNone/>
            </a:pPr>
            <a:r>
              <a:rPr lang="ru-RU" dirty="0" smtClean="0"/>
              <a:t>	Как </a:t>
            </a:r>
            <a:r>
              <a:rPr lang="ru-RU" dirty="0"/>
              <a:t>правило, для детей с нарушениями зрения характерны </a:t>
            </a:r>
            <a:r>
              <a:rPr lang="ru-RU" dirty="0">
                <a:solidFill>
                  <a:srgbClr val="FF0000"/>
                </a:solidFill>
              </a:rPr>
              <a:t>повышенная эмоциональная ранимость, обидчивость, конфликтность, напряженность, неспособность к пониманию эмоционального состояния партнера по общению и адекватному самовыражению. </a:t>
            </a:r>
            <a:r>
              <a:rPr lang="ru-RU" i="1" dirty="0">
                <a:solidFill>
                  <a:srgbClr val="FF0000"/>
                </a:solidFill>
              </a:rPr>
              <a:t>Поведению детей с нарушениями зрения</a:t>
            </a:r>
            <a:r>
              <a:rPr lang="ru-RU" dirty="0">
                <a:solidFill>
                  <a:srgbClr val="FF0000"/>
                </a:solidFill>
              </a:rPr>
              <a:t> в большинстве случаев недостает гибкости и спонтанности, отсутствуют, или слабо развиты неречевые формы общения. </a:t>
            </a:r>
            <a:endParaRPr lang="ru-RU" dirty="0" smtClean="0">
              <a:solidFill>
                <a:srgbClr val="FF0000"/>
              </a:solidFill>
            </a:endParaRPr>
          </a:p>
          <a:p>
            <a:pPr marL="0" indent="0" algn="just">
              <a:buNone/>
            </a:pPr>
            <a:r>
              <a:rPr lang="ru-RU" dirty="0"/>
              <a:t>	</a:t>
            </a:r>
            <a:r>
              <a:rPr lang="ru-RU" dirty="0" smtClean="0"/>
              <a:t>Для </a:t>
            </a:r>
            <a:r>
              <a:rPr lang="ru-RU" dirty="0"/>
              <a:t>слабовидящих детей характерна большая неуверенность в правильности и качестве выполнения работы, что выражается в более частом обращении за помощью в оценке деятельности к взрослому, переводе оценки в вербальный коммуникативный план. Игры таких детей отличаются меньшей развернутостью по сравнению с играми обычных детей.</a:t>
            </a:r>
          </a:p>
          <a:p>
            <a:pPr marL="0" indent="0">
              <a:buNone/>
            </a:pPr>
            <a:endParaRPr lang="ru-RU" dirty="0"/>
          </a:p>
        </p:txBody>
      </p:sp>
    </p:spTree>
    <p:extLst>
      <p:ext uri="{BB962C8B-B14F-4D97-AF65-F5344CB8AC3E}">
        <p14:creationId xmlns:p14="http://schemas.microsoft.com/office/powerpoint/2010/main" val="14929734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561</TotalTime>
  <Words>1265</Words>
  <Application>Microsoft Office PowerPoint</Application>
  <PresentationFormat>Экран (4:3)</PresentationFormat>
  <Paragraphs>199</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Трек</vt:lpstr>
      <vt:lpstr>Муниципальное бюджетное дошкольное образовательное учреждение «Центр развития ребёнка – детский сад №7 «Ёлочка»</vt:lpstr>
      <vt:lpstr> Глоссарий </vt:lpstr>
      <vt:lpstr>Глоссарий</vt:lpstr>
      <vt:lpstr>ДЕТИ с нарушениями в развитии</vt:lpstr>
      <vt:lpstr>причины появления детей с ограниченными возможностями здоровья </vt:lpstr>
      <vt:lpstr>ОСОБЕННЫЕ ДЕТИ В ДЕТСКОМ САДУ</vt:lpstr>
      <vt:lpstr>ОСОБЕННЫЕ ДЕТИ В ДЕТСКОМ САДУ</vt:lpstr>
      <vt:lpstr>Распределение детей ОВЗ по группам детского сада</vt:lpstr>
      <vt:lpstr>Дети с нарушением зрения</vt:lpstr>
      <vt:lpstr>ДЕТИ С НАРУШЕНИЯМИ СЛУХА</vt:lpstr>
      <vt:lpstr>ДЕТИ С ТЯЖЕЛЫМИ НАРУШЕНИЯМИ РЕЧИ</vt:lpstr>
      <vt:lpstr>ДЕТИ С УМСТВЕННОЙ ОТСТАЛОСТЬЮ</vt:lpstr>
      <vt:lpstr>ДЕТИ С ЗАДЕРЖКОЙ ПСИХИЧЕСКОГО РАЗВИТИЯ</vt:lpstr>
      <vt:lpstr>ДЕТИ С НАРУШЕНИЕМ ОПОРНО-ДВИГАТЕЛЬНОГО АППАРАТА</vt:lpstr>
      <vt:lpstr>Дети с соматическими заболеваниями </vt:lpstr>
      <vt:lpstr>Дети с   ранним детским аутизмом</vt:lpstr>
      <vt:lpstr>ГЛОССАРИЙ</vt:lpstr>
      <vt:lpstr>Глоссарий</vt:lpstr>
      <vt:lpstr>Целью сопровождения ребёнка в воспитательно-образовательном процессе является обеспечение развития ребёнка</vt:lpstr>
      <vt:lpstr>Виды работ </vt:lpstr>
      <vt:lpstr>основные этапы индивидуального сопровождения</vt:lpstr>
      <vt:lpstr> Основные области специалистов сопровождения: </vt:lpstr>
      <vt:lpstr>Основные области специалистов сопровождения: </vt:lpstr>
      <vt:lpstr> Основные области специалистов сопровождения: </vt:lpstr>
      <vt:lpstr>Формы сотрудничества с семьей</vt:lpstr>
      <vt:lpstr>Образовательные технологии и методики обучения</vt:lpstr>
      <vt:lpstr>Презентация PowerPoint</vt:lpstr>
      <vt:lpstr>ДОРОГИЕ И ЛЮБИМЫЕ ПЕДАГОГИ!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3</cp:lastModifiedBy>
  <cp:revision>47</cp:revision>
  <dcterms:created xsi:type="dcterms:W3CDTF">2016-11-21T10:33:29Z</dcterms:created>
  <dcterms:modified xsi:type="dcterms:W3CDTF">2016-11-24T07:59:23Z</dcterms:modified>
</cp:coreProperties>
</file>