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4" r:id="rId2"/>
  </p:sldMasterIdLst>
  <p:notesMasterIdLst>
    <p:notesMasterId r:id="rId21"/>
  </p:notesMasterIdLst>
  <p:sldIdLst>
    <p:sldId id="256" r:id="rId3"/>
    <p:sldId id="270" r:id="rId4"/>
    <p:sldId id="271" r:id="rId5"/>
    <p:sldId id="268" r:id="rId6"/>
    <p:sldId id="257" r:id="rId7"/>
    <p:sldId id="282" r:id="rId8"/>
    <p:sldId id="274" r:id="rId9"/>
    <p:sldId id="278" r:id="rId10"/>
    <p:sldId id="269" r:id="rId11"/>
    <p:sldId id="280" r:id="rId12"/>
    <p:sldId id="279" r:id="rId13"/>
    <p:sldId id="281" r:id="rId14"/>
    <p:sldId id="258" r:id="rId15"/>
    <p:sldId id="288" r:id="rId16"/>
    <p:sldId id="273" r:id="rId17"/>
    <p:sldId id="284" r:id="rId18"/>
    <p:sldId id="287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A6E7E"/>
    <a:srgbClr val="3891A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015" autoAdjust="0"/>
    <p:restoredTop sz="94660"/>
  </p:normalViewPr>
  <p:slideViewPr>
    <p:cSldViewPr>
      <p:cViewPr varScale="1">
        <p:scale>
          <a:sx n="91" d="100"/>
          <a:sy n="91" d="100"/>
        </p:scale>
        <p:origin x="-9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8CAD93-B54A-4FF3-A71A-FF98C92A59C4}" type="doc">
      <dgm:prSet loTypeId="urn:microsoft.com/office/officeart/2005/8/layout/matrix1" loCatId="matrix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7CF03245-B24D-4B1E-BF10-1E5541052D5A}">
      <dgm:prSet phldrT="[Текст]" custT="1"/>
      <dgm:spPr/>
      <dgm:t>
        <a:bodyPr/>
        <a:lstStyle/>
        <a:p>
          <a:r>
            <a:rPr lang="ru-RU" sz="1800" b="1" dirty="0" smtClean="0"/>
            <a:t>Семья с ребёнком ОВЗ</a:t>
          </a:r>
          <a:endParaRPr lang="ru-RU" sz="1800" b="1" dirty="0"/>
        </a:p>
      </dgm:t>
    </dgm:pt>
    <dgm:pt modelId="{D8738DB1-85E3-4F2F-BE94-92DE5A0353A3}" type="parTrans" cxnId="{4AB1D2A2-D559-4F1E-BED5-EA6B3A757AB4}">
      <dgm:prSet/>
      <dgm:spPr/>
      <dgm:t>
        <a:bodyPr/>
        <a:lstStyle/>
        <a:p>
          <a:endParaRPr lang="ru-RU" sz="2400"/>
        </a:p>
      </dgm:t>
    </dgm:pt>
    <dgm:pt modelId="{CEFE16DF-C15A-428D-A06A-BE0BFF16DE9F}" type="sibTrans" cxnId="{4AB1D2A2-D559-4F1E-BED5-EA6B3A757AB4}">
      <dgm:prSet/>
      <dgm:spPr/>
      <dgm:t>
        <a:bodyPr/>
        <a:lstStyle/>
        <a:p>
          <a:endParaRPr lang="ru-RU" sz="2400"/>
        </a:p>
      </dgm:t>
    </dgm:pt>
    <dgm:pt modelId="{9CF16E10-20C8-49DC-873B-F6BF81F36D97}">
      <dgm:prSet phldrT="[Текст]" custT="1"/>
      <dgm:spPr/>
      <dgm:t>
        <a:bodyPr/>
        <a:lstStyle/>
        <a:p>
          <a:r>
            <a:rPr lang="ru-RU" sz="1800" dirty="0" smtClean="0"/>
            <a:t>Оказание помощи в формировании коррекционно-развивающей среды </a:t>
          </a:r>
        </a:p>
        <a:p>
          <a:r>
            <a:rPr lang="ru-RU" sz="1800" dirty="0" smtClean="0"/>
            <a:t>(педагог, дефектолог, психолог)</a:t>
          </a:r>
          <a:endParaRPr lang="ru-RU" sz="1800" dirty="0"/>
        </a:p>
      </dgm:t>
    </dgm:pt>
    <dgm:pt modelId="{6ABF3D52-2697-47DC-91D7-EBEF5FA4B6A9}" type="parTrans" cxnId="{BD4E1396-D35E-4C11-9B29-11E951DE553F}">
      <dgm:prSet/>
      <dgm:spPr/>
      <dgm:t>
        <a:bodyPr/>
        <a:lstStyle/>
        <a:p>
          <a:endParaRPr lang="ru-RU" sz="2400"/>
        </a:p>
      </dgm:t>
    </dgm:pt>
    <dgm:pt modelId="{314B346C-3F54-4E46-AB8A-CBB362B32DFE}" type="sibTrans" cxnId="{BD4E1396-D35E-4C11-9B29-11E951DE553F}">
      <dgm:prSet/>
      <dgm:spPr/>
      <dgm:t>
        <a:bodyPr/>
        <a:lstStyle/>
        <a:p>
          <a:endParaRPr lang="ru-RU" sz="2400"/>
        </a:p>
      </dgm:t>
    </dgm:pt>
    <dgm:pt modelId="{2DA56303-4B96-4370-9E74-AF55AA09B769}">
      <dgm:prSet phldrT="[Текст]" custT="1"/>
      <dgm:spPr/>
      <dgm:t>
        <a:bodyPr/>
        <a:lstStyle/>
        <a:p>
          <a:r>
            <a:rPr lang="ru-RU" sz="1800" dirty="0" smtClean="0"/>
            <a:t>Актуализация ресурсов семьи, оказание помощи в проживании кризисов, трудных ситуациях. </a:t>
          </a:r>
        </a:p>
        <a:p>
          <a:r>
            <a:rPr lang="ru-RU" sz="1800" dirty="0" smtClean="0"/>
            <a:t>Семейное консультирование (семейный психолог)</a:t>
          </a:r>
          <a:endParaRPr lang="ru-RU" sz="1800" dirty="0"/>
        </a:p>
      </dgm:t>
    </dgm:pt>
    <dgm:pt modelId="{6A291DE3-4276-480D-83DC-D15EC7E3A2D6}" type="parTrans" cxnId="{796535B2-5CA3-43E2-891B-5EFA5A90810D}">
      <dgm:prSet/>
      <dgm:spPr/>
      <dgm:t>
        <a:bodyPr/>
        <a:lstStyle/>
        <a:p>
          <a:endParaRPr lang="ru-RU" sz="2400"/>
        </a:p>
      </dgm:t>
    </dgm:pt>
    <dgm:pt modelId="{FFB5EDB4-68A7-4853-9F4F-46018619EAA9}" type="sibTrans" cxnId="{796535B2-5CA3-43E2-891B-5EFA5A90810D}">
      <dgm:prSet/>
      <dgm:spPr/>
      <dgm:t>
        <a:bodyPr/>
        <a:lstStyle/>
        <a:p>
          <a:endParaRPr lang="ru-RU" sz="2400"/>
        </a:p>
      </dgm:t>
    </dgm:pt>
    <dgm:pt modelId="{1A7A156B-9B3A-4010-802E-5701E03C3F6A}">
      <dgm:prSet phldrT="[Текст]" custT="1"/>
      <dgm:spPr/>
      <dgm:t>
        <a:bodyPr/>
        <a:lstStyle/>
        <a:p>
          <a:r>
            <a:rPr lang="ru-RU" sz="1800" dirty="0" smtClean="0"/>
            <a:t>Работа с эмоциональными состояниями членов семьи, формирование родительской позиции. Индивидуальное психологическое консультирование </a:t>
          </a:r>
        </a:p>
        <a:p>
          <a:r>
            <a:rPr lang="ru-RU" sz="1800" dirty="0" smtClean="0"/>
            <a:t>(психолог)</a:t>
          </a:r>
          <a:endParaRPr lang="ru-RU" sz="1800" dirty="0"/>
        </a:p>
      </dgm:t>
    </dgm:pt>
    <dgm:pt modelId="{72013FEE-1804-417D-9B6E-9B38D06AD296}" type="parTrans" cxnId="{77132705-7E0C-4FBC-8E0B-B96543C9F54B}">
      <dgm:prSet/>
      <dgm:spPr/>
      <dgm:t>
        <a:bodyPr/>
        <a:lstStyle/>
        <a:p>
          <a:endParaRPr lang="ru-RU" sz="2400"/>
        </a:p>
      </dgm:t>
    </dgm:pt>
    <dgm:pt modelId="{6AF983F3-974C-472F-9055-8E92DC161099}" type="sibTrans" cxnId="{77132705-7E0C-4FBC-8E0B-B96543C9F54B}">
      <dgm:prSet/>
      <dgm:spPr/>
      <dgm:t>
        <a:bodyPr/>
        <a:lstStyle/>
        <a:p>
          <a:endParaRPr lang="ru-RU" sz="2400"/>
        </a:p>
      </dgm:t>
    </dgm:pt>
    <dgm:pt modelId="{3148748A-9181-4918-96E2-653E58C56548}">
      <dgm:prSet phldrT="[Текст]" custT="1"/>
      <dgm:spPr/>
      <dgm:t>
        <a:bodyPr/>
        <a:lstStyle/>
        <a:p>
          <a:r>
            <a:rPr lang="ru-RU" sz="1800" dirty="0" smtClean="0"/>
            <a:t>Оказание помощи в установлении и расширении связей с социумом, адаптация ребенка</a:t>
          </a:r>
        </a:p>
        <a:p>
          <a:r>
            <a:rPr lang="ru-RU" sz="1800" dirty="0" smtClean="0"/>
            <a:t>(социальный педагог)</a:t>
          </a:r>
          <a:endParaRPr lang="ru-RU" sz="1800" dirty="0"/>
        </a:p>
      </dgm:t>
    </dgm:pt>
    <dgm:pt modelId="{73BA723A-D3B6-4F1A-B4E7-16CDEB9491B3}" type="parTrans" cxnId="{AFF329EB-4C7B-4FD1-B32E-9E3B73DC75F9}">
      <dgm:prSet/>
      <dgm:spPr/>
      <dgm:t>
        <a:bodyPr/>
        <a:lstStyle/>
        <a:p>
          <a:endParaRPr lang="ru-RU" sz="2400"/>
        </a:p>
      </dgm:t>
    </dgm:pt>
    <dgm:pt modelId="{D6347AB9-2ED6-4819-B172-F1194BDF16C2}" type="sibTrans" cxnId="{AFF329EB-4C7B-4FD1-B32E-9E3B73DC75F9}">
      <dgm:prSet/>
      <dgm:spPr/>
      <dgm:t>
        <a:bodyPr/>
        <a:lstStyle/>
        <a:p>
          <a:endParaRPr lang="ru-RU" sz="2400"/>
        </a:p>
      </dgm:t>
    </dgm:pt>
    <dgm:pt modelId="{259C3DCF-9D45-4526-9E3B-61E89D45C859}" type="pres">
      <dgm:prSet presAssocID="{7D8CAD93-B54A-4FF3-A71A-FF98C92A59C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E22607B-0337-4C8F-9F1E-233DD3AFE3F4}" type="pres">
      <dgm:prSet presAssocID="{7D8CAD93-B54A-4FF3-A71A-FF98C92A59C4}" presName="matrix" presStyleCnt="0"/>
      <dgm:spPr/>
    </dgm:pt>
    <dgm:pt modelId="{851889DE-28C7-49A9-AD63-725695D5830F}" type="pres">
      <dgm:prSet presAssocID="{7D8CAD93-B54A-4FF3-A71A-FF98C92A59C4}" presName="tile1" presStyleLbl="node1" presStyleIdx="0" presStyleCnt="4" custLinFactNeighborX="-10155"/>
      <dgm:spPr/>
      <dgm:t>
        <a:bodyPr/>
        <a:lstStyle/>
        <a:p>
          <a:endParaRPr lang="ru-RU"/>
        </a:p>
      </dgm:t>
    </dgm:pt>
    <dgm:pt modelId="{5F6EDD57-4C12-42D2-974E-7D563104092F}" type="pres">
      <dgm:prSet presAssocID="{7D8CAD93-B54A-4FF3-A71A-FF98C92A59C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A7207A-0FCE-42C5-BDFC-58F5A45A5C0D}" type="pres">
      <dgm:prSet presAssocID="{7D8CAD93-B54A-4FF3-A71A-FF98C92A59C4}" presName="tile2" presStyleLbl="node1" presStyleIdx="1" presStyleCnt="4"/>
      <dgm:spPr/>
      <dgm:t>
        <a:bodyPr/>
        <a:lstStyle/>
        <a:p>
          <a:endParaRPr lang="ru-RU"/>
        </a:p>
      </dgm:t>
    </dgm:pt>
    <dgm:pt modelId="{09CB81A4-C1C7-4AD9-846D-74E2AC22097E}" type="pres">
      <dgm:prSet presAssocID="{7D8CAD93-B54A-4FF3-A71A-FF98C92A59C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EAE2E-FF86-417D-BB4F-FF7E109A5EE0}" type="pres">
      <dgm:prSet presAssocID="{7D8CAD93-B54A-4FF3-A71A-FF98C92A59C4}" presName="tile3" presStyleLbl="node1" presStyleIdx="2" presStyleCnt="4"/>
      <dgm:spPr/>
      <dgm:t>
        <a:bodyPr/>
        <a:lstStyle/>
        <a:p>
          <a:endParaRPr lang="ru-RU"/>
        </a:p>
      </dgm:t>
    </dgm:pt>
    <dgm:pt modelId="{EC28EFFA-42D3-4D51-A32B-D4A087B604F9}" type="pres">
      <dgm:prSet presAssocID="{7D8CAD93-B54A-4FF3-A71A-FF98C92A59C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A97DE-1EB0-48A6-8234-0978DCE77B87}" type="pres">
      <dgm:prSet presAssocID="{7D8CAD93-B54A-4FF3-A71A-FF98C92A59C4}" presName="tile4" presStyleLbl="node1" presStyleIdx="3" presStyleCnt="4"/>
      <dgm:spPr/>
      <dgm:t>
        <a:bodyPr/>
        <a:lstStyle/>
        <a:p>
          <a:endParaRPr lang="ru-RU"/>
        </a:p>
      </dgm:t>
    </dgm:pt>
    <dgm:pt modelId="{2860558A-6D0C-4AAF-87D9-5671230FD195}" type="pres">
      <dgm:prSet presAssocID="{7D8CAD93-B54A-4FF3-A71A-FF98C92A59C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814164-9763-4FB4-B0A6-E27CA91DF661}" type="pres">
      <dgm:prSet presAssocID="{7D8CAD93-B54A-4FF3-A71A-FF98C92A59C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2F9F7D63-584E-4A84-9550-A894CE36C720}" type="presOf" srcId="{7D8CAD93-B54A-4FF3-A71A-FF98C92A59C4}" destId="{259C3DCF-9D45-4526-9E3B-61E89D45C859}" srcOrd="0" destOrd="0" presId="urn:microsoft.com/office/officeart/2005/8/layout/matrix1"/>
    <dgm:cxn modelId="{AFF329EB-4C7B-4FD1-B32E-9E3B73DC75F9}" srcId="{7CF03245-B24D-4B1E-BF10-1E5541052D5A}" destId="{3148748A-9181-4918-96E2-653E58C56548}" srcOrd="3" destOrd="0" parTransId="{73BA723A-D3B6-4F1A-B4E7-16CDEB9491B3}" sibTransId="{D6347AB9-2ED6-4819-B172-F1194BDF16C2}"/>
    <dgm:cxn modelId="{B041569F-E5D0-49E1-ADED-57495D6AAAAC}" type="presOf" srcId="{3148748A-9181-4918-96E2-653E58C56548}" destId="{2860558A-6D0C-4AAF-87D9-5671230FD195}" srcOrd="1" destOrd="0" presId="urn:microsoft.com/office/officeart/2005/8/layout/matrix1"/>
    <dgm:cxn modelId="{9FB04275-546B-4026-8840-DBFA204141A1}" type="presOf" srcId="{7CF03245-B24D-4B1E-BF10-1E5541052D5A}" destId="{9E814164-9763-4FB4-B0A6-E27CA91DF661}" srcOrd="0" destOrd="0" presId="urn:microsoft.com/office/officeart/2005/8/layout/matrix1"/>
    <dgm:cxn modelId="{796535B2-5CA3-43E2-891B-5EFA5A90810D}" srcId="{7CF03245-B24D-4B1E-BF10-1E5541052D5A}" destId="{2DA56303-4B96-4370-9E74-AF55AA09B769}" srcOrd="1" destOrd="0" parTransId="{6A291DE3-4276-480D-83DC-D15EC7E3A2D6}" sibTransId="{FFB5EDB4-68A7-4853-9F4F-46018619EAA9}"/>
    <dgm:cxn modelId="{53FB20F0-FBBC-4F2A-A4B1-ABC219E0F2F1}" type="presOf" srcId="{1A7A156B-9B3A-4010-802E-5701E03C3F6A}" destId="{EC28EFFA-42D3-4D51-A32B-D4A087B604F9}" srcOrd="1" destOrd="0" presId="urn:microsoft.com/office/officeart/2005/8/layout/matrix1"/>
    <dgm:cxn modelId="{BD4E1396-D35E-4C11-9B29-11E951DE553F}" srcId="{7CF03245-B24D-4B1E-BF10-1E5541052D5A}" destId="{9CF16E10-20C8-49DC-873B-F6BF81F36D97}" srcOrd="0" destOrd="0" parTransId="{6ABF3D52-2697-47DC-91D7-EBEF5FA4B6A9}" sibTransId="{314B346C-3F54-4E46-AB8A-CBB362B32DFE}"/>
    <dgm:cxn modelId="{77132705-7E0C-4FBC-8E0B-B96543C9F54B}" srcId="{7CF03245-B24D-4B1E-BF10-1E5541052D5A}" destId="{1A7A156B-9B3A-4010-802E-5701E03C3F6A}" srcOrd="2" destOrd="0" parTransId="{72013FEE-1804-417D-9B6E-9B38D06AD296}" sibTransId="{6AF983F3-974C-472F-9055-8E92DC161099}"/>
    <dgm:cxn modelId="{4AB1D2A2-D559-4F1E-BED5-EA6B3A757AB4}" srcId="{7D8CAD93-B54A-4FF3-A71A-FF98C92A59C4}" destId="{7CF03245-B24D-4B1E-BF10-1E5541052D5A}" srcOrd="0" destOrd="0" parTransId="{D8738DB1-85E3-4F2F-BE94-92DE5A0353A3}" sibTransId="{CEFE16DF-C15A-428D-A06A-BE0BFF16DE9F}"/>
    <dgm:cxn modelId="{05A6E94E-FA57-410F-A92E-1B7842EA7E98}" type="presOf" srcId="{3148748A-9181-4918-96E2-653E58C56548}" destId="{642A97DE-1EB0-48A6-8234-0978DCE77B87}" srcOrd="0" destOrd="0" presId="urn:microsoft.com/office/officeart/2005/8/layout/matrix1"/>
    <dgm:cxn modelId="{ED877929-F5E0-46AC-979B-2DE361C81273}" type="presOf" srcId="{1A7A156B-9B3A-4010-802E-5701E03C3F6A}" destId="{8FCEAE2E-FF86-417D-BB4F-FF7E109A5EE0}" srcOrd="0" destOrd="0" presId="urn:microsoft.com/office/officeart/2005/8/layout/matrix1"/>
    <dgm:cxn modelId="{2C90A2AD-A1F9-4F7F-ACCF-BAC096F2FEE4}" type="presOf" srcId="{9CF16E10-20C8-49DC-873B-F6BF81F36D97}" destId="{5F6EDD57-4C12-42D2-974E-7D563104092F}" srcOrd="1" destOrd="0" presId="urn:microsoft.com/office/officeart/2005/8/layout/matrix1"/>
    <dgm:cxn modelId="{7504DE9C-24CE-48F6-9793-8C42FD280F53}" type="presOf" srcId="{2DA56303-4B96-4370-9E74-AF55AA09B769}" destId="{8DA7207A-0FCE-42C5-BDFC-58F5A45A5C0D}" srcOrd="0" destOrd="0" presId="urn:microsoft.com/office/officeart/2005/8/layout/matrix1"/>
    <dgm:cxn modelId="{EE6DA2AD-C98F-420C-B8C1-D4B52E068394}" type="presOf" srcId="{9CF16E10-20C8-49DC-873B-F6BF81F36D97}" destId="{851889DE-28C7-49A9-AD63-725695D5830F}" srcOrd="0" destOrd="0" presId="urn:microsoft.com/office/officeart/2005/8/layout/matrix1"/>
    <dgm:cxn modelId="{C6F720F6-CB25-4F5A-B147-FB60E1B37B29}" type="presOf" srcId="{2DA56303-4B96-4370-9E74-AF55AA09B769}" destId="{09CB81A4-C1C7-4AD9-846D-74E2AC22097E}" srcOrd="1" destOrd="0" presId="urn:microsoft.com/office/officeart/2005/8/layout/matrix1"/>
    <dgm:cxn modelId="{00EB3901-2537-48ED-BC5A-84B514BF0E58}" type="presParOf" srcId="{259C3DCF-9D45-4526-9E3B-61E89D45C859}" destId="{1E22607B-0337-4C8F-9F1E-233DD3AFE3F4}" srcOrd="0" destOrd="0" presId="urn:microsoft.com/office/officeart/2005/8/layout/matrix1"/>
    <dgm:cxn modelId="{3EB2380B-FBEB-4CD5-AAE1-23D595241014}" type="presParOf" srcId="{1E22607B-0337-4C8F-9F1E-233DD3AFE3F4}" destId="{851889DE-28C7-49A9-AD63-725695D5830F}" srcOrd="0" destOrd="0" presId="urn:microsoft.com/office/officeart/2005/8/layout/matrix1"/>
    <dgm:cxn modelId="{40696D25-F37E-431B-95E9-ABE7CB1918DC}" type="presParOf" srcId="{1E22607B-0337-4C8F-9F1E-233DD3AFE3F4}" destId="{5F6EDD57-4C12-42D2-974E-7D563104092F}" srcOrd="1" destOrd="0" presId="urn:microsoft.com/office/officeart/2005/8/layout/matrix1"/>
    <dgm:cxn modelId="{4E4A3F3B-4CE9-4AA2-A1B2-305078C7B469}" type="presParOf" srcId="{1E22607B-0337-4C8F-9F1E-233DD3AFE3F4}" destId="{8DA7207A-0FCE-42C5-BDFC-58F5A45A5C0D}" srcOrd="2" destOrd="0" presId="urn:microsoft.com/office/officeart/2005/8/layout/matrix1"/>
    <dgm:cxn modelId="{4555EF69-F186-49FA-ADC6-DE97F8BBEBA7}" type="presParOf" srcId="{1E22607B-0337-4C8F-9F1E-233DD3AFE3F4}" destId="{09CB81A4-C1C7-4AD9-846D-74E2AC22097E}" srcOrd="3" destOrd="0" presId="urn:microsoft.com/office/officeart/2005/8/layout/matrix1"/>
    <dgm:cxn modelId="{F9CBAAB1-5DDE-4B34-B647-F493F6CAA3F8}" type="presParOf" srcId="{1E22607B-0337-4C8F-9F1E-233DD3AFE3F4}" destId="{8FCEAE2E-FF86-417D-BB4F-FF7E109A5EE0}" srcOrd="4" destOrd="0" presId="urn:microsoft.com/office/officeart/2005/8/layout/matrix1"/>
    <dgm:cxn modelId="{227BAF6D-8AB6-473A-B4FB-9962A5D811D0}" type="presParOf" srcId="{1E22607B-0337-4C8F-9F1E-233DD3AFE3F4}" destId="{EC28EFFA-42D3-4D51-A32B-D4A087B604F9}" srcOrd="5" destOrd="0" presId="urn:microsoft.com/office/officeart/2005/8/layout/matrix1"/>
    <dgm:cxn modelId="{503577DE-14FF-4E95-B246-5FC71D0B7617}" type="presParOf" srcId="{1E22607B-0337-4C8F-9F1E-233DD3AFE3F4}" destId="{642A97DE-1EB0-48A6-8234-0978DCE77B87}" srcOrd="6" destOrd="0" presId="urn:microsoft.com/office/officeart/2005/8/layout/matrix1"/>
    <dgm:cxn modelId="{5DC22E99-FD6F-457F-9086-CD327FDBD881}" type="presParOf" srcId="{1E22607B-0337-4C8F-9F1E-233DD3AFE3F4}" destId="{2860558A-6D0C-4AAF-87D9-5671230FD195}" srcOrd="7" destOrd="0" presId="urn:microsoft.com/office/officeart/2005/8/layout/matrix1"/>
    <dgm:cxn modelId="{9CE48A90-CACA-40A4-8512-88AE3603FE7D}" type="presParOf" srcId="{259C3DCF-9D45-4526-9E3B-61E89D45C859}" destId="{9E814164-9763-4FB4-B0A6-E27CA91DF66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601A18-DEC9-4614-BF61-65967B1306B6}" type="doc">
      <dgm:prSet loTypeId="urn:microsoft.com/office/officeart/2005/8/layout/default#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D0D20E6-BD90-44F3-B2BE-8BA42A965173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специалисты оказывают помощь родителям в определении индивидуальных особенностей развития детей, выявлении тех психических процессов и функций, от которых в первую очередь зависит обучение ребенка</a:t>
          </a:r>
          <a:endParaRPr lang="ru-RU" sz="1800" dirty="0"/>
        </a:p>
      </dgm:t>
    </dgm:pt>
    <dgm:pt modelId="{F50B1900-B79B-4FBF-B3E8-D2C2A6F770E2}" type="parTrans" cxnId="{776CEE4D-4E0A-4249-AFD1-13D2112A5A25}">
      <dgm:prSet/>
      <dgm:spPr/>
      <dgm:t>
        <a:bodyPr/>
        <a:lstStyle/>
        <a:p>
          <a:endParaRPr lang="ru-RU" sz="1800"/>
        </a:p>
      </dgm:t>
    </dgm:pt>
    <dgm:pt modelId="{6057C6A6-DF1B-4FCA-9F64-911C47D1AD44}" type="sibTrans" cxnId="{776CEE4D-4E0A-4249-AFD1-13D2112A5A25}">
      <dgm:prSet/>
      <dgm:spPr/>
      <dgm:t>
        <a:bodyPr/>
        <a:lstStyle/>
        <a:p>
          <a:endParaRPr lang="ru-RU" sz="1800"/>
        </a:p>
      </dgm:t>
    </dgm:pt>
    <dgm:pt modelId="{022AC730-9B70-4B58-9813-1E5A2270E70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проводится разъяснительная работа, вырабатывается настрой на совместную деятельность по преодолению имеющихся у ребенка отклонений в развитии, поведении и затруднений в обучении</a:t>
          </a:r>
          <a:endParaRPr lang="ru-RU" sz="1800" dirty="0"/>
        </a:p>
      </dgm:t>
    </dgm:pt>
    <dgm:pt modelId="{66DE6808-4E4C-4CC7-BCEB-51269E079BD6}" type="parTrans" cxnId="{912A2F9C-C7A3-4C0D-9EC1-B66BBBD8B40A}">
      <dgm:prSet/>
      <dgm:spPr/>
      <dgm:t>
        <a:bodyPr/>
        <a:lstStyle/>
        <a:p>
          <a:endParaRPr lang="ru-RU" sz="1800"/>
        </a:p>
      </dgm:t>
    </dgm:pt>
    <dgm:pt modelId="{9B912A54-1DDE-4F0C-BF71-B4DA909DCC23}" type="sibTrans" cxnId="{912A2F9C-C7A3-4C0D-9EC1-B66BBBD8B40A}">
      <dgm:prSet/>
      <dgm:spPr/>
      <dgm:t>
        <a:bodyPr/>
        <a:lstStyle/>
        <a:p>
          <a:endParaRPr lang="ru-RU" sz="1800"/>
        </a:p>
      </dgm:t>
    </dgm:pt>
    <dgm:pt modelId="{648A9453-7425-4894-9BC7-C6C71750A13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dirty="0" smtClean="0"/>
            <a:t>оказывают психологическую поддержку семье, адекватно оценивают возможности ребенка, дают рекомендации о путях его дальнейшего развития, определяют систему коррекционно-воспитательного воздействия, выбирают адекватные для данного случая методы</a:t>
          </a:r>
          <a:endParaRPr lang="ru-RU" sz="1800" dirty="0"/>
        </a:p>
      </dgm:t>
    </dgm:pt>
    <dgm:pt modelId="{FD2B580D-BA25-4A83-906F-D12EA153C2A9}" type="parTrans" cxnId="{DCD70FE4-9183-4B4F-96BB-D4037D846FC9}">
      <dgm:prSet/>
      <dgm:spPr/>
      <dgm:t>
        <a:bodyPr/>
        <a:lstStyle/>
        <a:p>
          <a:endParaRPr lang="ru-RU" sz="1800"/>
        </a:p>
      </dgm:t>
    </dgm:pt>
    <dgm:pt modelId="{21AE576C-1536-4648-A43D-BAB9E66C5467}" type="sibTrans" cxnId="{DCD70FE4-9183-4B4F-96BB-D4037D846FC9}">
      <dgm:prSet/>
      <dgm:spPr/>
      <dgm:t>
        <a:bodyPr/>
        <a:lstStyle/>
        <a:p>
          <a:endParaRPr lang="ru-RU" sz="1800"/>
        </a:p>
      </dgm:t>
    </dgm:pt>
    <dgm:pt modelId="{75483852-9111-473C-AFBE-502C7986D631}" type="pres">
      <dgm:prSet presAssocID="{32601A18-DEC9-4614-BF61-65967B1306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91B90A-AB09-426C-901F-35581550BA7C}" type="pres">
      <dgm:prSet presAssocID="{CD0D20E6-BD90-44F3-B2BE-8BA42A96517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F7D63-2F0C-4CDD-8955-5CF6C20C6043}" type="pres">
      <dgm:prSet presAssocID="{6057C6A6-DF1B-4FCA-9F64-911C47D1AD44}" presName="sibTrans" presStyleCnt="0"/>
      <dgm:spPr/>
    </dgm:pt>
    <dgm:pt modelId="{D645456E-9F4D-4CAA-8778-8D495EA78339}" type="pres">
      <dgm:prSet presAssocID="{022AC730-9B70-4B58-9813-1E5A2270E70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F95AE9-AE13-4CF0-B1ED-194C8D0FE6EC}" type="pres">
      <dgm:prSet presAssocID="{9B912A54-1DDE-4F0C-BF71-B4DA909DCC23}" presName="sibTrans" presStyleCnt="0"/>
      <dgm:spPr/>
    </dgm:pt>
    <dgm:pt modelId="{9C5E0060-FBCF-45AF-8940-484211504105}" type="pres">
      <dgm:prSet presAssocID="{648A9453-7425-4894-9BC7-C6C71750A132}" presName="node" presStyleLbl="node1" presStyleIdx="2" presStyleCnt="3" custScaleX="99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EA328A-F48F-472B-9370-A0D9401E4727}" type="presOf" srcId="{32601A18-DEC9-4614-BF61-65967B1306B6}" destId="{75483852-9111-473C-AFBE-502C7986D631}" srcOrd="0" destOrd="0" presId="urn:microsoft.com/office/officeart/2005/8/layout/default#2"/>
    <dgm:cxn modelId="{DCD70FE4-9183-4B4F-96BB-D4037D846FC9}" srcId="{32601A18-DEC9-4614-BF61-65967B1306B6}" destId="{648A9453-7425-4894-9BC7-C6C71750A132}" srcOrd="2" destOrd="0" parTransId="{FD2B580D-BA25-4A83-906F-D12EA153C2A9}" sibTransId="{21AE576C-1536-4648-A43D-BAB9E66C5467}"/>
    <dgm:cxn modelId="{776CEE4D-4E0A-4249-AFD1-13D2112A5A25}" srcId="{32601A18-DEC9-4614-BF61-65967B1306B6}" destId="{CD0D20E6-BD90-44F3-B2BE-8BA42A965173}" srcOrd="0" destOrd="0" parTransId="{F50B1900-B79B-4FBF-B3E8-D2C2A6F770E2}" sibTransId="{6057C6A6-DF1B-4FCA-9F64-911C47D1AD44}"/>
    <dgm:cxn modelId="{3981B92F-BE79-44D2-A4E2-C5260CE0C3DA}" type="presOf" srcId="{648A9453-7425-4894-9BC7-C6C71750A132}" destId="{9C5E0060-FBCF-45AF-8940-484211504105}" srcOrd="0" destOrd="0" presId="urn:microsoft.com/office/officeart/2005/8/layout/default#2"/>
    <dgm:cxn modelId="{912A2F9C-C7A3-4C0D-9EC1-B66BBBD8B40A}" srcId="{32601A18-DEC9-4614-BF61-65967B1306B6}" destId="{022AC730-9B70-4B58-9813-1E5A2270E706}" srcOrd="1" destOrd="0" parTransId="{66DE6808-4E4C-4CC7-BCEB-51269E079BD6}" sibTransId="{9B912A54-1DDE-4F0C-BF71-B4DA909DCC23}"/>
    <dgm:cxn modelId="{9004C64B-DD17-4FA9-AE0A-914C773CB846}" type="presOf" srcId="{022AC730-9B70-4B58-9813-1E5A2270E706}" destId="{D645456E-9F4D-4CAA-8778-8D495EA78339}" srcOrd="0" destOrd="0" presId="urn:microsoft.com/office/officeart/2005/8/layout/default#2"/>
    <dgm:cxn modelId="{3A34399F-5C77-4030-951B-43EA0B457EE4}" type="presOf" srcId="{CD0D20E6-BD90-44F3-B2BE-8BA42A965173}" destId="{5D91B90A-AB09-426C-901F-35581550BA7C}" srcOrd="0" destOrd="0" presId="urn:microsoft.com/office/officeart/2005/8/layout/default#2"/>
    <dgm:cxn modelId="{78DE5DAE-DFD9-4301-8A7A-AAAFF1D0895C}" type="presParOf" srcId="{75483852-9111-473C-AFBE-502C7986D631}" destId="{5D91B90A-AB09-426C-901F-35581550BA7C}" srcOrd="0" destOrd="0" presId="urn:microsoft.com/office/officeart/2005/8/layout/default#2"/>
    <dgm:cxn modelId="{80F38BAF-DD8B-49BB-8AE9-C20B88CE5B1E}" type="presParOf" srcId="{75483852-9111-473C-AFBE-502C7986D631}" destId="{6DCF7D63-2F0C-4CDD-8955-5CF6C20C6043}" srcOrd="1" destOrd="0" presId="urn:microsoft.com/office/officeart/2005/8/layout/default#2"/>
    <dgm:cxn modelId="{38E05164-8CAE-46EA-B817-515AF38E27A5}" type="presParOf" srcId="{75483852-9111-473C-AFBE-502C7986D631}" destId="{D645456E-9F4D-4CAA-8778-8D495EA78339}" srcOrd="2" destOrd="0" presId="urn:microsoft.com/office/officeart/2005/8/layout/default#2"/>
    <dgm:cxn modelId="{15919120-693B-473C-916D-F9190A2B3C08}" type="presParOf" srcId="{75483852-9111-473C-AFBE-502C7986D631}" destId="{E1F95AE9-AE13-4CF0-B1ED-194C8D0FE6EC}" srcOrd="3" destOrd="0" presId="urn:microsoft.com/office/officeart/2005/8/layout/default#2"/>
    <dgm:cxn modelId="{1A6C6D85-F113-43D1-9AB9-BCBD720C41F8}" type="presParOf" srcId="{75483852-9111-473C-AFBE-502C7986D631}" destId="{9C5E0060-FBCF-45AF-8940-484211504105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1B90A-AB09-426C-901F-35581550BA7C}">
      <dsp:nvSpPr>
        <dsp:cNvPr id="0" name=""/>
        <dsp:cNvSpPr/>
      </dsp:nvSpPr>
      <dsp:spPr>
        <a:xfrm>
          <a:off x="449241" y="1582"/>
          <a:ext cx="3819528" cy="2291717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специалисты оказывают помощь родителям в определении индивидуальных особенностей развития детей, выявлении тех психических процессов и функций, от которых в первую очередь зависит обучение ребенка</a:t>
          </a:r>
          <a:endParaRPr lang="ru-RU" sz="1800" kern="1200" dirty="0"/>
        </a:p>
      </dsp:txBody>
      <dsp:txXfrm>
        <a:off x="449241" y="1582"/>
        <a:ext cx="3819528" cy="2291717"/>
      </dsp:txXfrm>
    </dsp:sp>
    <dsp:sp modelId="{D645456E-9F4D-4CAA-8778-8D495EA78339}">
      <dsp:nvSpPr>
        <dsp:cNvPr id="0" name=""/>
        <dsp:cNvSpPr/>
      </dsp:nvSpPr>
      <dsp:spPr>
        <a:xfrm>
          <a:off x="4650722" y="1582"/>
          <a:ext cx="3819528" cy="2291717"/>
        </a:xfrm>
        <a:prstGeom prst="rect">
          <a:avLst/>
        </a:prstGeom>
        <a:solidFill>
          <a:schemeClr val="accent1">
            <a:tint val="50000"/>
          </a:schemeClr>
        </a:solidFill>
        <a:ln w="10000" cap="flat" cmpd="sng" algn="ctr">
          <a:solidFill>
            <a:schemeClr val="accent1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проводится разъяснительная работа, вырабатывается настрой на совместную деятельность по преодолению имеющихся у ребенка отклонений в развитии, поведении и затруднений в обучении</a:t>
          </a:r>
          <a:endParaRPr lang="ru-RU" sz="1800" kern="1200" dirty="0"/>
        </a:p>
      </dsp:txBody>
      <dsp:txXfrm>
        <a:off x="4650722" y="1582"/>
        <a:ext cx="3819528" cy="2291717"/>
      </dsp:txXfrm>
    </dsp:sp>
    <dsp:sp modelId="{9C5E0060-FBCF-45AF-8940-484211504105}">
      <dsp:nvSpPr>
        <dsp:cNvPr id="0" name=""/>
        <dsp:cNvSpPr/>
      </dsp:nvSpPr>
      <dsp:spPr>
        <a:xfrm>
          <a:off x="2552349" y="2675252"/>
          <a:ext cx="3814792" cy="2291717"/>
        </a:xfrm>
        <a:prstGeom prst="rect">
          <a:avLst/>
        </a:prstGeom>
        <a:solidFill>
          <a:schemeClr val="accent4">
            <a:tint val="50000"/>
          </a:schemeClr>
        </a:solidFill>
        <a:ln w="10000" cap="flat" cmpd="sng" algn="ctr">
          <a:solidFill>
            <a:schemeClr val="accent4"/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оказывают психологическую поддержку семье, адекватно оценивают возможности ребенка, дают рекомендации о путях его дальнейшего развития, определяют систему коррекционно-воспитательного воздействия, выбирают адекватные для данного случая методы</a:t>
          </a:r>
          <a:endParaRPr lang="ru-RU" sz="1800" kern="1200" dirty="0"/>
        </a:p>
      </dsp:txBody>
      <dsp:txXfrm>
        <a:off x="2552349" y="2675252"/>
        <a:ext cx="3814792" cy="2291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71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43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4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4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Перечень </a:t>
            </a:r>
            <a:r>
              <a:rPr lang="ru-RU" baseline="0" dirty="0" smtClean="0"/>
              <a:t>используемых терминов.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10826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Перечень </a:t>
            </a:r>
            <a:r>
              <a:rPr lang="ru-RU" baseline="0" dirty="0" smtClean="0"/>
              <a:t>используемых терминов.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8830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Перечень </a:t>
            </a:r>
            <a:r>
              <a:rPr lang="ru-RU" baseline="0" dirty="0" smtClean="0"/>
              <a:t>используемых терминов.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205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r>
              <a:rPr lang="ru-RU" baseline="0" dirty="0" smtClean="0"/>
              <a:t> обучения и ожидаемые умения и навыки, вырабатываемые в ходе обучения.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2278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Цели</a:t>
            </a:r>
            <a:r>
              <a:rPr lang="ru-RU" baseline="0" dirty="0" smtClean="0"/>
              <a:t> обучения и ожидаемые умения и навыки, вырабатываемые в ходе обучения.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661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393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68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388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Начальные</a:t>
            </a:r>
            <a:r>
              <a:rPr lang="ru-RU" baseline="0" dirty="0" smtClean="0"/>
              <a:t> сведения</a:t>
            </a:r>
            <a:r>
              <a:rPr lang="ru-RU" dirty="0" smtClean="0"/>
              <a:t>о курсе, </a:t>
            </a:r>
            <a:r>
              <a:rPr lang="ru-RU" baseline="0" dirty="0" smtClean="0"/>
              <a:t>а также книги (пособия) и материалы, необходимые для занятия/проекта.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499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 по курсу,</a:t>
            </a:r>
            <a:r>
              <a:rPr lang="ru-RU" baseline="0" dirty="0" smtClean="0"/>
              <a:t> лекции и др.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8173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Заключение по курсу,</a:t>
            </a:r>
            <a:r>
              <a:rPr lang="ru-RU" baseline="0" dirty="0" smtClean="0"/>
              <a:t> лекции и др.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48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3653DA-8BF4-4869-96FE-9BCF43372D46}" type="datetime8">
              <a:rPr lang="ru-RU" smtClean="0"/>
              <a:pPr algn="ctr"/>
              <a:t>26.04.2018 12:46</a:t>
            </a:fld>
            <a:endParaRPr lang="ru-RU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26.04.2018 12:46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26.04.2018 12:46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29108-AC8D-4212-9283-60D9E99BF07A}" type="datetime8">
              <a:rPr lang="ru-RU" smtClean="0"/>
              <a:pPr/>
              <a:t>26.04.2018 12:46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ED3D3-6235-4F4C-B439-DF277FB555A7}" type="datetime8">
              <a:rPr lang="ru-RU" smtClean="0"/>
              <a:pPr/>
              <a:t>26.04.2018 12:46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B5F1E3E-4B2F-4895-B65E-28B2E64F39F6}" type="datetime8">
              <a:rPr lang="ru-RU" smtClean="0"/>
              <a:pPr/>
              <a:t>26.04.2018 12:46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3085435-8225-4333-BFFA-0096413F0D76}" type="datetime8">
              <a:rPr lang="ru-RU" smtClean="0"/>
              <a:pPr/>
              <a:t>26.04.2018 12:46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3C494-2A87-468C-A21B-CB14FB9ABB00}" type="datetime8">
              <a:rPr lang="ru-RU" smtClean="0"/>
              <a:pPr/>
              <a:t>26.04.2018 12:46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FA0-5B31-4864-A2BB-719EA5A679C6}" type="datetime8">
              <a:rPr lang="ru-RU" smtClean="0"/>
              <a:pPr/>
              <a:t>26.04.2018 12:46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C0C8-36B8-442A-833D-B6AACE86BB77}" type="datetime8">
              <a:rPr lang="ru-RU" smtClean="0"/>
              <a:pPr/>
              <a:t>26.04.2018 12:46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ru-RU" smtClean="0"/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2145615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1E20EC5-AC53-4169-941E-EDF10CD23748}" type="datetime8">
              <a:rPr lang="ru-RU" smtClean="0"/>
              <a:pPr/>
              <a:t>26.04.2018 12:46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ru-RU" smtClean="0"/>
              <a:pPr algn="ctr"/>
              <a:t>‹#›</a:t>
            </a:fld>
            <a:endParaRPr lang="ru-RU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8D3816DF-213E-421B-92D3-C068DBB023D6}" type="datetime8">
              <a:rPr lang="ru-RU" smtClean="0">
                <a:solidFill>
                  <a:schemeClr val="tx2"/>
                </a:solidFill>
              </a:rPr>
              <a:pPr/>
              <a:t>26.04.2018 12:46</a:t>
            </a:fld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ru-RU" sz="1200" smtClean="0">
                <a:solidFill>
                  <a:schemeClr val="tx2"/>
                </a:solidFill>
              </a:rPr>
              <a:pPr algn="ctr"/>
              <a:t>‹#›</a:t>
            </a:fld>
            <a:endParaRPr lang="ru-RU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diagramData" Target="../diagrams/data2.xml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60296" cy="14478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Муниципальное бюджетное дошкольное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образовательное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учреждение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«Центр развития ребёнка –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детский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сад № 7 «Ёлочка»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Россия </a:t>
            </a:r>
            <a:br>
              <a:rPr lang="ru-RU" dirty="0"/>
            </a:br>
            <a:r>
              <a:rPr lang="ru-RU" dirty="0"/>
              <a:t>Ханты-Мансийский автономный округ – Югра, </a:t>
            </a:r>
            <a:br>
              <a:rPr lang="ru-RU" dirty="0"/>
            </a:br>
            <a:r>
              <a:rPr lang="ru-RU" dirty="0"/>
              <a:t>г. Ханты-Мансийск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852936"/>
            <a:ext cx="2444501" cy="2907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Основные </a:t>
            </a:r>
            <a:r>
              <a:rPr lang="ru-RU" sz="3600" dirty="0"/>
              <a:t>компоненты </a:t>
            </a:r>
            <a:r>
              <a:rPr lang="ru-RU" sz="3600" dirty="0" smtClean="0"/>
              <a:t>коррекционно-развивающей среды </a:t>
            </a:r>
            <a:r>
              <a:rPr lang="ru-RU" sz="3600" dirty="0" smtClean="0"/>
              <a:t>в </a:t>
            </a:r>
            <a:r>
              <a:rPr lang="ru-RU" sz="3600" dirty="0" smtClean="0"/>
              <a:t>семье:</a:t>
            </a:r>
            <a:endParaRPr lang="ru-RU" sz="36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78732" y="1628800"/>
            <a:ext cx="8487316" cy="158417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/>
              <a:t>Предметно-пространственная </a:t>
            </a:r>
            <a:r>
              <a:rPr lang="ru-RU" b="1" dirty="0"/>
              <a:t>развивающая среда</a:t>
            </a:r>
            <a:r>
              <a:rPr lang="ru-RU" dirty="0"/>
              <a:t>, специально организованная с учетом особенностей развития ребенка, включающая </a:t>
            </a:r>
            <a:r>
              <a:rPr lang="ru-RU" dirty="0" smtClean="0"/>
              <a:t>в себя</a:t>
            </a:r>
            <a:r>
              <a:rPr lang="ru-RU" dirty="0"/>
              <a:t>  функционально-ориентированные игрушки и пособия для развития сенсомоторных </a:t>
            </a:r>
            <a:r>
              <a:rPr lang="ru-RU" dirty="0" smtClean="0"/>
              <a:t>функций</a:t>
            </a:r>
            <a:endParaRPr lang="ru-RU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5224" y="2924943"/>
            <a:ext cx="2223048" cy="1667286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0866" y="2947392"/>
            <a:ext cx="2223048" cy="1667286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3000" y="2924943"/>
            <a:ext cx="2223048" cy="1667285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7005" y="4070507"/>
            <a:ext cx="1033360" cy="1377814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11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917" y="4048057"/>
            <a:ext cx="1077960" cy="1437281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12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8248" y="4941168"/>
            <a:ext cx="1250464" cy="1667286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9398" y="5063927"/>
            <a:ext cx="2069486" cy="1552113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14" name="Content Placeholder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7208" y="4941168"/>
            <a:ext cx="1250464" cy="1667285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5369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Autofit/>
          </a:bodyPr>
          <a:lstStyle/>
          <a:p>
            <a:r>
              <a:rPr lang="ru-RU" sz="2800" dirty="0"/>
              <a:t>Процесс психолого-педагогического сопровождения семей, воспитывающих детей с ОВЗ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4365104"/>
            <a:ext cx="792284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/>
              <a:t>Для решения этой задачи в ОУ города реализуются </a:t>
            </a:r>
            <a:r>
              <a:rPr lang="ru-RU" sz="2400" b="1" dirty="0"/>
              <a:t>проекты «Детство без преград», «Мы вместе!»</a:t>
            </a:r>
            <a:r>
              <a:rPr lang="ru-RU" sz="2400" dirty="0"/>
              <a:t>, которые направлены на повышение образовательного уровня родительской общественности.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" y="1637990"/>
            <a:ext cx="7922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– это целенаправленная организованная система деятельности психологов, педагогов, учителей-логопедов, дефектологов по обеспечению оптимальных условий жизнедеятельности для детей в соответствии с их возрастными и индивидуальными особенностями, уровнем актуального развития, состоянием </a:t>
            </a:r>
            <a:r>
              <a:rPr lang="ru-RU" sz="2400" dirty="0" smtClean="0"/>
              <a:t>здоровья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8616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778824" cy="2559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accent5"/>
                </a:solidFill>
              </a:rPr>
              <a:t>Образовательное направление сопровождения семьи с ребенком с ОВЗ или инвалидностью </a:t>
            </a:r>
            <a:r>
              <a:rPr lang="ru-RU" sz="3200" i="1" dirty="0">
                <a:solidFill>
                  <a:schemeClr val="accent5"/>
                </a:solidFill>
              </a:rPr>
              <a:t>включает помощь родителям</a:t>
            </a:r>
            <a:r>
              <a:rPr lang="ru-RU" sz="3200" b="1" dirty="0">
                <a:solidFill>
                  <a:schemeClr val="accent5"/>
                </a:solidFill>
              </a:rPr>
              <a:t> в обучении и воспитании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188312"/>
            <a:ext cx="2560285" cy="1920213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0188" y="4155349"/>
            <a:ext cx="2560284" cy="1920213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1860" y="4188312"/>
            <a:ext cx="2520279" cy="1890209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453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892480" cy="9906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педагогических коллективах </a:t>
            </a:r>
            <a:r>
              <a:rPr lang="ru-RU" sz="3200" dirty="0"/>
              <a:t>дошкольных </a:t>
            </a:r>
            <a:r>
              <a:rPr lang="ru-RU" sz="3200" dirty="0" smtClean="0"/>
              <a:t>учреждений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777927830"/>
              </p:ext>
            </p:extLst>
          </p:nvPr>
        </p:nvGraphicFramePr>
        <p:xfrm>
          <a:off x="112254" y="1700808"/>
          <a:ext cx="891949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Content Placeholder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725144"/>
            <a:ext cx="2080020" cy="1560015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8" y="4725143"/>
            <a:ext cx="2080020" cy="1560015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Муниципальное дошкольное образовательное учреждение  </a:t>
            </a:r>
            <a:br>
              <a:rPr lang="ru-RU" sz="2400" dirty="0" smtClean="0"/>
            </a:br>
            <a:r>
              <a:rPr lang="ru-RU" sz="2400" dirty="0" smtClean="0"/>
              <a:t>«Центр развития ребенка- детский сад № 7 «Ёлочка»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Всего воспитанников-514 (в ДОУ- 16 групп)</a:t>
            </a:r>
          </a:p>
          <a:p>
            <a:r>
              <a:rPr lang="ru-RU" dirty="0" smtClean="0"/>
              <a:t>Детей с ОВЗ – 90 (в группах компенсирующей направленности для детей с ТНР – 27 детей, в группах общеразвивающей направленности – 63  ребенка)</a:t>
            </a:r>
          </a:p>
          <a:p>
            <a:r>
              <a:rPr lang="ru-RU" dirty="0" smtClean="0"/>
              <a:t>Дети- инвалиды – 14:</a:t>
            </a:r>
          </a:p>
          <a:p>
            <a:r>
              <a:rPr lang="ru-RU" dirty="0" smtClean="0"/>
              <a:t>Нарушение языковых и речевых </a:t>
            </a:r>
            <a:r>
              <a:rPr lang="ru-RU" dirty="0" smtClean="0"/>
              <a:t>функций-3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Нарушение функций эндокринной системы и </a:t>
            </a:r>
            <a:r>
              <a:rPr lang="ru-RU" dirty="0" smtClean="0"/>
              <a:t>метаболизма-1</a:t>
            </a:r>
            <a:endParaRPr lang="ru-RU" dirty="0" smtClean="0"/>
          </a:p>
          <a:p>
            <a:r>
              <a:rPr lang="ru-RU" dirty="0" smtClean="0"/>
              <a:t>Нарушение </a:t>
            </a:r>
            <a:r>
              <a:rPr lang="ru-RU" dirty="0" err="1" smtClean="0"/>
              <a:t>интеллекта,нарушение</a:t>
            </a:r>
            <a:r>
              <a:rPr lang="ru-RU" dirty="0" smtClean="0"/>
              <a:t> языковых и речевых </a:t>
            </a:r>
            <a:r>
              <a:rPr lang="ru-RU" dirty="0" smtClean="0"/>
              <a:t>функций-1</a:t>
            </a:r>
            <a:endParaRPr lang="ru-RU" dirty="0" smtClean="0"/>
          </a:p>
          <a:p>
            <a:r>
              <a:rPr lang="ru-RU" dirty="0" smtClean="0"/>
              <a:t>Дети с </a:t>
            </a:r>
            <a:r>
              <a:rPr lang="ru-RU" dirty="0" smtClean="0"/>
              <a:t>РАС-3</a:t>
            </a:r>
            <a:endParaRPr lang="ru-RU" dirty="0" smtClean="0"/>
          </a:p>
          <a:p>
            <a:r>
              <a:rPr lang="ru-RU" dirty="0" smtClean="0"/>
              <a:t>Нарушение функций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системы-1</a:t>
            </a:r>
          </a:p>
          <a:p>
            <a:r>
              <a:rPr lang="ru-RU" dirty="0" smtClean="0"/>
              <a:t>Нарушение функций слуха</a:t>
            </a:r>
            <a:r>
              <a:rPr lang="ru-RU" dirty="0" smtClean="0"/>
              <a:t>, нарушение </a:t>
            </a:r>
            <a:r>
              <a:rPr lang="ru-RU" dirty="0" smtClean="0"/>
              <a:t>языковых и речевых функций-1</a:t>
            </a:r>
          </a:p>
          <a:p>
            <a:r>
              <a:rPr lang="ru-RU" dirty="0" smtClean="0"/>
              <a:t>Нарушение функций нижних конечностей, нарушение функций верхних конечностей, нарушение языковых и речевых </a:t>
            </a:r>
            <a:r>
              <a:rPr lang="ru-RU" dirty="0" smtClean="0"/>
              <a:t>функций-1</a:t>
            </a:r>
            <a:endParaRPr lang="ru-RU" dirty="0" smtClean="0"/>
          </a:p>
          <a:p>
            <a:r>
              <a:rPr lang="ru-RU" dirty="0" smtClean="0"/>
              <a:t>Нарушение функций </a:t>
            </a:r>
            <a:r>
              <a:rPr lang="ru-RU" dirty="0" smtClean="0"/>
              <a:t>зрения-1</a:t>
            </a:r>
            <a:endParaRPr lang="ru-RU" dirty="0" smtClean="0"/>
          </a:p>
          <a:p>
            <a:r>
              <a:rPr lang="ru-RU" dirty="0" smtClean="0"/>
              <a:t>Прочие нарушения-2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Формы </a:t>
            </a:r>
            <a:r>
              <a:rPr lang="ru-RU" sz="3600" dirty="0"/>
              <a:t>и методы работы с родителями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Анкетирование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родителей с целью получения информации о ребенке, семье. 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Консультирование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дифференцированный подход к каждой семье, имеющей «особого» ребенка. Главное, чтобы родители верили в своих детей и были помощниками для нас. 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Игровое взаимодействие родителей и детей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различных формах деятельности (рисование, лепка, спортивные игры, театрализованная деятельность и др.) способствует приобретению опыта партнерских отношений. </a:t>
            </a:r>
          </a:p>
          <a:p>
            <a:pPr algn="just"/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Ролевое проигрывание семейных ситуаций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обогащает арсенал способов родительского поведения и взаимодействия с ребенком. Дается, например, такое задание: проиграйте, пожалуйста, как вы будете устанавливать контакт с плачущим ребенком, и др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Дни открытых дверей 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родители посещают детский сад, вместе с ребенком, наблюдают за работой специалистов. </a:t>
            </a:r>
          </a:p>
          <a:p>
            <a:pPr algn="just"/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Семинары-практикумы –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где родители знакомятся с литературой, играми, учатся применять полученные знания на практике. </a:t>
            </a:r>
          </a:p>
        </p:txBody>
      </p:sp>
    </p:spTree>
    <p:extLst>
      <p:ext uri="{BB962C8B-B14F-4D97-AF65-F5344CB8AC3E}">
        <p14:creationId xmlns:p14="http://schemas.microsoft.com/office/powerpoint/2010/main" xmlns="" val="3115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Формы </a:t>
            </a:r>
            <a:r>
              <a:rPr lang="ru-RU" sz="3600" dirty="0"/>
              <a:t>и методы работы с родителями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Деловые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игры. Круглые столы,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где родители делятся собственным опытом воспитания и обучения ребенка с ограниченными возможностями. </a:t>
            </a:r>
          </a:p>
          <a:p>
            <a:pPr algn="just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Присутствие родителей на индивидуальных коррекционных занятиях,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целью обучения их приемам и способам работы с особым ребенком. </a:t>
            </a:r>
          </a:p>
          <a:p>
            <a:pPr algn="just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Проведение совместных праздников,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где родитель может видеть достижения своего ребенка, участвовать совместно с ребенком (мама рядом). </a:t>
            </a:r>
          </a:p>
          <a:p>
            <a:pPr algn="just"/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Совместные тренинги для родителей по оптимизации детско-родительских отношений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(«Связующая нить» Н.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Григори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«Учимся понимать своего ребенка» -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гиперактивный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ребенок) </a:t>
            </a:r>
          </a:p>
          <a:p>
            <a:pPr algn="just"/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частие </a:t>
            </a:r>
            <a:r>
              <a:rPr lang="ru-RU" sz="1800" b="1" u="sng" dirty="0">
                <a:latin typeface="Times New Roman" pitchFamily="18" charset="0"/>
                <a:cs typeface="Times New Roman" pitchFamily="18" charset="0"/>
              </a:rPr>
              <a:t>в различных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конкурсах детского сада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– конкурсы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рисунков, музыкально-танцевальные конкурсы «Я радость нахожу в друзьях», спортивные соревнования «Веселые старты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055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700808"/>
            <a:ext cx="8153400" cy="2862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Наша задача помочь родителю не стесняться своего ребенка, воспринимать таким, какой есть, помочь ребенку быть уверенным в себе, развивать его познавательную деятельность и эмоционально-волевую сферу.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совместные и терпеливые усилия всех участников образовательных отношений, основанные на принципах доверия и взаимопомощи могут дать положительные результаты - пусть заметные не сразу, а через длительный срок.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Сплочение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общая цель способствуют личностному росту и развитию не только детей с ограниченными возможностями, но и их родителей и даже специалистов.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4941168"/>
            <a:ext cx="2080020" cy="1560015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4934310"/>
            <a:ext cx="2080020" cy="1560015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319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455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75656" y="5805264"/>
            <a:ext cx="7123113" cy="1052736"/>
          </a:xfrm>
        </p:spPr>
        <p:txBody>
          <a:bodyPr>
            <a:normAutofit/>
          </a:bodyPr>
          <a:lstStyle/>
          <a:p>
            <a:pPr algn="r"/>
            <a:r>
              <a:rPr lang="ru-RU" sz="2000" dirty="0"/>
              <a:t>Павлова Оксана </a:t>
            </a:r>
            <a:r>
              <a:rPr lang="ru-RU" sz="2000" dirty="0" smtClean="0"/>
              <a:t>Александровна,</a:t>
            </a:r>
          </a:p>
          <a:p>
            <a:pPr algn="r"/>
            <a:r>
              <a:rPr lang="ru-RU" sz="2000" dirty="0" smtClean="0"/>
              <a:t>педагог </a:t>
            </a:r>
            <a:r>
              <a:rPr lang="ru-RU" sz="2000" dirty="0"/>
              <a:t>-психолог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8719" y="3573016"/>
            <a:ext cx="7804277" cy="9906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2A6E7E"/>
                </a:solidFill>
              </a:rPr>
              <a:t>Психолого-педагогическое сопровождение </a:t>
            </a:r>
            <a:r>
              <a:rPr lang="ru-RU" sz="3200" b="1" dirty="0" smtClean="0">
                <a:solidFill>
                  <a:srgbClr val="2A6E7E"/>
                </a:solidFill>
              </a:rPr>
              <a:t>семей, </a:t>
            </a:r>
            <a:r>
              <a:rPr lang="ru-RU" sz="3200" b="1" dirty="0">
                <a:solidFill>
                  <a:srgbClr val="2A6E7E"/>
                </a:solidFill>
              </a:rPr>
              <a:t/>
            </a:r>
            <a:br>
              <a:rPr lang="ru-RU" sz="3200" b="1" dirty="0">
                <a:solidFill>
                  <a:srgbClr val="2A6E7E"/>
                </a:solidFill>
              </a:rPr>
            </a:br>
            <a:r>
              <a:rPr lang="ru-RU" sz="3200" b="1" dirty="0">
                <a:solidFill>
                  <a:srgbClr val="2A6E7E"/>
                </a:solidFill>
              </a:rPr>
              <a:t>воспитывающих детей с ограниченными возможностями здоровья </a:t>
            </a:r>
            <a:br>
              <a:rPr lang="ru-RU" sz="3200" b="1" dirty="0">
                <a:solidFill>
                  <a:srgbClr val="2A6E7E"/>
                </a:solidFill>
              </a:rPr>
            </a:br>
            <a:r>
              <a:rPr lang="ru-RU" sz="3200" b="1" dirty="0">
                <a:solidFill>
                  <a:srgbClr val="2A6E7E"/>
                </a:solidFill>
              </a:rPr>
              <a:t>в условиях инклюзивной </a:t>
            </a:r>
            <a:r>
              <a:rPr lang="ru-RU" sz="3200" b="1" dirty="0" smtClean="0">
                <a:solidFill>
                  <a:srgbClr val="2A6E7E"/>
                </a:solidFill>
              </a:rPr>
              <a:t>практики</a:t>
            </a:r>
            <a:endParaRPr lang="ru-RU" sz="3200" b="1" dirty="0">
              <a:solidFill>
                <a:srgbClr val="2A6E7E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1628800"/>
            <a:ext cx="788317" cy="93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805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-1" y="1600200"/>
            <a:ext cx="5724129" cy="2620888"/>
          </a:xfrm>
        </p:spPr>
        <p:txBody>
          <a:bodyPr>
            <a:noAutofit/>
          </a:bodyPr>
          <a:lstStyle/>
          <a:p>
            <a:pPr marL="365760" lvl="1" indent="0">
              <a:buNone/>
            </a:pPr>
            <a:r>
              <a:rPr lang="ru-RU" sz="2000" dirty="0"/>
              <a:t>Для ребенка, имеющего дефект психического </a:t>
            </a:r>
            <a:r>
              <a:rPr lang="ru-RU" sz="2000" dirty="0" smtClean="0"/>
              <a:t>или соматического </a:t>
            </a:r>
            <a:r>
              <a:rPr lang="ru-RU" sz="2000" dirty="0"/>
              <a:t>характера, </a:t>
            </a:r>
            <a:r>
              <a:rPr lang="ru-RU" sz="2000" i="1" dirty="0"/>
              <a:t>семья</a:t>
            </a:r>
            <a:r>
              <a:rPr lang="ru-RU" sz="2000" dirty="0"/>
              <a:t>, как первичное, </a:t>
            </a:r>
            <a:r>
              <a:rPr lang="ru-RU" sz="2000" dirty="0" smtClean="0"/>
              <a:t>наиболее эмоционально </a:t>
            </a:r>
            <a:r>
              <a:rPr lang="ru-RU" sz="2000" dirty="0"/>
              <a:t>значимое пространство </a:t>
            </a:r>
            <a:r>
              <a:rPr lang="ru-RU" sz="2000" dirty="0" smtClean="0"/>
              <a:t>жизнедеятельности, должна </a:t>
            </a:r>
            <a:r>
              <a:rPr lang="ru-RU" sz="2000" dirty="0"/>
              <a:t>выполнять свое базовое предназначение – </a:t>
            </a:r>
            <a:r>
              <a:rPr lang="ru-RU" sz="2000" dirty="0" smtClean="0"/>
              <a:t>стать для </a:t>
            </a:r>
            <a:r>
              <a:rPr lang="ru-RU" sz="2000" dirty="0"/>
              <a:t>него своеобразной </a:t>
            </a:r>
            <a:r>
              <a:rPr lang="ru-RU" sz="2000" dirty="0" smtClean="0"/>
              <a:t>коррекционно-развивающей средой, обеспечивающей</a:t>
            </a:r>
            <a:r>
              <a:rPr lang="ru-RU" sz="2000" dirty="0"/>
              <a:t> </a:t>
            </a:r>
            <a:r>
              <a:rPr lang="ru-RU" sz="2000" i="1" dirty="0"/>
              <a:t>компенсацию дефекта</a:t>
            </a:r>
            <a:r>
              <a:rPr lang="ru-RU" sz="2000" dirty="0"/>
              <a:t>.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4464956"/>
            <a:ext cx="51125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1" indent="0">
              <a:buNone/>
            </a:pPr>
            <a:r>
              <a:rPr lang="ru-RU" sz="2000" dirty="0"/>
              <a:t>Включаясь в такую среду, ребенок с ограниченными возможностями здоровья учится возмещать свои природные недостатки, обретает возможность справиться с возрастными задачами иными путями.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906751"/>
            <a:ext cx="2880320" cy="1920213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464956"/>
            <a:ext cx="2880319" cy="1920213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4737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364088" cy="5069160"/>
          </a:xfrm>
        </p:spPr>
        <p:txBody>
          <a:bodyPr>
            <a:normAutofit fontScale="92500" lnSpcReduction="10000"/>
          </a:bodyPr>
          <a:lstStyle/>
          <a:p>
            <a:pPr marL="365760" lvl="1" indent="0">
              <a:buNone/>
            </a:pPr>
            <a:r>
              <a:rPr lang="ru-RU" i="1" dirty="0"/>
              <a:t>Семья</a:t>
            </a:r>
            <a:r>
              <a:rPr lang="ru-RU" dirty="0"/>
              <a:t>, имеющая в своей структуре инвалида - это семья с особым статусом, специфика и проблемы которой определяются не только личностными особенностями всех ее членов и характером взаимоотношений между ними, но и большей занятостью решением проблем такого члена семьи, закрытостью семьи для внешнего мира, дефицитом общения, порой отсутствием работы, специфическим положением в семье инвалида, обусловленное его состоянием здоровья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772816"/>
            <a:ext cx="3157196" cy="2247577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86" t="19224" r="16174" b="16250"/>
          <a:stretch/>
        </p:blipFill>
        <p:spPr>
          <a:xfrm>
            <a:off x="5508104" y="4365104"/>
            <a:ext cx="3203485" cy="2088232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Ч</a:t>
            </a:r>
            <a:r>
              <a:rPr lang="ru-RU" dirty="0" smtClean="0"/>
              <a:t>то </a:t>
            </a:r>
            <a:r>
              <a:rPr lang="ru-RU" dirty="0"/>
              <a:t>означает </a:t>
            </a:r>
            <a:r>
              <a:rPr lang="ru-RU" dirty="0" smtClean="0"/>
              <a:t>понятие «сопровождать</a:t>
            </a:r>
            <a:r>
              <a:rPr lang="ru-RU" dirty="0"/>
              <a:t>»?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3886200" cy="457200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/>
              <a:t>Сопровождать</a:t>
            </a:r>
            <a:r>
              <a:rPr lang="ru-RU" dirty="0"/>
              <a:t> – значит – производить одновременно с чем-нибудь, сопутствовать чему-нибудь, следовать вместе с кем-нибудь, находясь рядом, ведя куда-нибудь или идя за кем-нибудь. </a:t>
            </a:r>
            <a:endParaRPr lang="ru-RU" dirty="0" smtClean="0"/>
          </a:p>
          <a:p>
            <a:pPr marL="0" indent="0">
              <a:buNone/>
            </a:pPr>
            <a:r>
              <a:rPr lang="ru-RU" sz="2200" i="1" dirty="0" smtClean="0"/>
              <a:t>Толковый </a:t>
            </a:r>
            <a:r>
              <a:rPr lang="ru-RU" sz="2200" i="1" dirty="0"/>
              <a:t>словарь русского </a:t>
            </a:r>
            <a:r>
              <a:rPr lang="ru-RU" sz="2200" i="1" dirty="0" smtClean="0"/>
              <a:t>языка </a:t>
            </a:r>
            <a:r>
              <a:rPr lang="ru-RU" sz="2200" i="1" dirty="0"/>
              <a:t>(под редакцией Д. Ушакова)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844901" y="1752600"/>
            <a:ext cx="3886200" cy="4572000"/>
          </a:xfr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200" i="1" dirty="0"/>
              <a:t>В Новом толково-словообразовательном словаре русского языка </a:t>
            </a:r>
            <a:r>
              <a:rPr lang="ru-RU" sz="2200" i="1" dirty="0" smtClean="0"/>
              <a:t>(</a:t>
            </a:r>
            <a:r>
              <a:rPr lang="ru-RU" sz="2200" i="1" dirty="0"/>
              <a:t>автор Т. Ф. Ефремова)</a:t>
            </a:r>
            <a:r>
              <a:rPr lang="ru-RU" dirty="0"/>
              <a:t>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сопровождение</a:t>
            </a:r>
            <a:r>
              <a:rPr lang="ru-RU" dirty="0" smtClean="0"/>
              <a:t> </a:t>
            </a:r>
            <a:r>
              <a:rPr lang="ru-RU" dirty="0"/>
              <a:t>понимается как: 1. Процесс, сопровождающий какое-либо явление, действие.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251520" y="1724811"/>
            <a:ext cx="5185556" cy="2559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5"/>
                </a:solidFill>
              </a:rPr>
              <a:t>Понимание сути психолого-педагогического сопровождения семьи, воспитывающей ребенка с ОВЗ, в наибольшей степени предполагает ориентацию на идею ведения, нахождения рядом, </a:t>
            </a:r>
            <a:r>
              <a:rPr lang="ru-RU" sz="3200" b="1" dirty="0">
                <a:solidFill>
                  <a:schemeClr val="accent5"/>
                </a:solidFill>
              </a:rPr>
              <a:t>«аккомпанемента»</a:t>
            </a:r>
          </a:p>
        </p:txBody>
      </p:sp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4284324"/>
            <a:ext cx="3384375" cy="2256250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9" y="1724811"/>
            <a:ext cx="3384373" cy="2256249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34132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/>
          </a:bodyPr>
          <a:lstStyle/>
          <a:p>
            <a:r>
              <a:rPr lang="ru-RU" dirty="0" smtClean="0"/>
              <a:t>Направления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461853533"/>
              </p:ext>
            </p:extLst>
          </p:nvPr>
        </p:nvGraphicFramePr>
        <p:xfrm>
          <a:off x="609600" y="1844824"/>
          <a:ext cx="794978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6598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1219200"/>
          </a:xfrm>
        </p:spPr>
        <p:txBody>
          <a:bodyPr>
            <a:normAutofit/>
          </a:bodyPr>
          <a:lstStyle/>
          <a:p>
            <a:r>
              <a:rPr lang="ru-RU" sz="3200" dirty="0"/>
              <a:t>Оказание помощи в формировании коррекционно-развивающей </a:t>
            </a:r>
            <a:r>
              <a:rPr lang="ru-RU" sz="3200" dirty="0" smtClean="0"/>
              <a:t>среды</a:t>
            </a:r>
            <a:endParaRPr lang="ru-RU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609600" y="2636912"/>
            <a:ext cx="7922840" cy="2972544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/>
              <a:t>Под специальной коррекционно-развивающей средой в семье </a:t>
            </a:r>
            <a:r>
              <a:rPr lang="ru-RU" sz="2800" dirty="0"/>
              <a:t>понимается совокупность внутрисемейных условий, которые создаются родителями и обеспечивают оптимальное развитие ребенка с психофизическими недостатками </a:t>
            </a:r>
            <a:r>
              <a:rPr lang="ru-RU" sz="2800" i="1" dirty="0"/>
              <a:t>(В. В. Ткачева).</a:t>
            </a:r>
          </a:p>
        </p:txBody>
      </p:sp>
    </p:spTree>
    <p:extLst>
      <p:ext uri="{BB962C8B-B14F-4D97-AF65-F5344CB8AC3E}">
        <p14:creationId xmlns:p14="http://schemas.microsoft.com/office/powerpoint/2010/main" xmlns="" val="32516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Основные </a:t>
            </a:r>
            <a:r>
              <a:rPr lang="ru-RU" sz="3200" dirty="0"/>
              <a:t>компоненты </a:t>
            </a:r>
            <a:r>
              <a:rPr lang="ru-RU" sz="3200" dirty="0" smtClean="0"/>
              <a:t>коррекционно-развивающей среды </a:t>
            </a:r>
            <a:r>
              <a:rPr lang="ru-RU" sz="3200" dirty="0"/>
              <a:t>в </a:t>
            </a:r>
            <a:r>
              <a:rPr lang="ru-RU" sz="3200" dirty="0" smtClean="0"/>
              <a:t>семье:</a:t>
            </a:r>
            <a:endParaRPr lang="ru-RU" sz="3200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"/>
          </p:nvPr>
        </p:nvSpPr>
        <p:spPr>
          <a:xfrm>
            <a:off x="278732" y="1628800"/>
            <a:ext cx="8586536" cy="38164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b="1" dirty="0"/>
              <a:t>Общая эмоциональная семейная атмосфера</a:t>
            </a:r>
            <a:r>
              <a:rPr lang="ru-RU" sz="2800" dirty="0"/>
              <a:t>, которая создает общий позитивный фон настроения без излишней </a:t>
            </a:r>
            <a:r>
              <a:rPr lang="ru-RU" sz="2800" dirty="0" err="1"/>
              <a:t>инвалидизации</a:t>
            </a:r>
            <a:r>
              <a:rPr lang="ru-RU" sz="2800" dirty="0"/>
              <a:t> ребенка</a:t>
            </a:r>
            <a:r>
              <a:rPr lang="ru-RU" sz="2800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ru-RU" sz="2800" b="1" dirty="0"/>
              <a:t>Особый тип коммуникации «Взрослый – ребенок»</a:t>
            </a:r>
            <a:r>
              <a:rPr lang="ru-RU" sz="2800" dirty="0"/>
              <a:t>, обеспечивающей поддержку, сотрудничество.</a:t>
            </a:r>
          </a:p>
          <a:p>
            <a:pPr>
              <a:buFont typeface="Wingdings" pitchFamily="2" charset="2"/>
              <a:buChar char="Ø"/>
            </a:pPr>
            <a:endParaRPr lang="ru-RU" sz="2800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5729" y="4653133"/>
            <a:ext cx="2880319" cy="1920213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653134"/>
            <a:ext cx="2880319" cy="1920213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077072"/>
            <a:ext cx="1872203" cy="2496274"/>
          </a:xfrm>
          <a:prstGeom prst="rect">
            <a:avLst/>
          </a:prstGeom>
          <a:ln w="50800" cmpd="dbl">
            <a:solidFill>
              <a:schemeClr val="accent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E4FFEA1-43A1-40BE-8523-D90AC15F4E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курса института (оформление набросок)</Template>
  <TotalTime>0</TotalTime>
  <Words>1054</Words>
  <Application>Microsoft Office PowerPoint</Application>
  <PresentationFormat>Экран (4:3)</PresentationFormat>
  <Paragraphs>98</Paragraphs>
  <Slides>18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Student presentation</vt:lpstr>
      <vt:lpstr>Муниципальное бюджетное дошкольное  образовательное учреждение  «Центр развития ребёнка – детский сад № 7 «Ёлочка» </vt:lpstr>
      <vt:lpstr>Психолого-педагогическое сопровождение семей,  воспитывающих детей с ограниченными возможностями здоровья  в условиях инклюзивной практики</vt:lpstr>
      <vt:lpstr>Слайд 3</vt:lpstr>
      <vt:lpstr>Слайд 4</vt:lpstr>
      <vt:lpstr>Что означает понятие «сопровождать»?</vt:lpstr>
      <vt:lpstr>Слайд 6</vt:lpstr>
      <vt:lpstr>Направления</vt:lpstr>
      <vt:lpstr>Оказание помощи в формировании коррекционно-развивающей среды</vt:lpstr>
      <vt:lpstr>Основные компоненты коррекционно-развивающей среды в семье:</vt:lpstr>
      <vt:lpstr>Основные компоненты коррекционно-развивающей среды в семье:</vt:lpstr>
      <vt:lpstr>Процесс психолого-педагогического сопровождения семей, воспитывающих детей с ОВЗ</vt:lpstr>
      <vt:lpstr>Слайд 12</vt:lpstr>
      <vt:lpstr>В педагогических коллективах дошкольных учреждений</vt:lpstr>
      <vt:lpstr>Муниципальное дошкольное образовательное учреждение   «Центр развития ребенка- детский сад № 7 «Ёлочка»</vt:lpstr>
      <vt:lpstr>Формы и методы работы с родителями</vt:lpstr>
      <vt:lpstr>Формы и методы работы с родителями</vt:lpstr>
      <vt:lpstr>Слайд 17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2018-04-25T09:32:13Z</dcterms:created>
  <dcterms:modified xsi:type="dcterms:W3CDTF">2018-04-26T08:43:34Z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TC101671251049</vt:lpwstr>
  </property>
</Properties>
</file>