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85" r:id="rId4"/>
    <p:sldId id="260" r:id="rId5"/>
    <p:sldId id="272" r:id="rId6"/>
    <p:sldId id="273" r:id="rId7"/>
    <p:sldId id="275" r:id="rId8"/>
    <p:sldId id="277" r:id="rId9"/>
    <p:sldId id="280" r:id="rId10"/>
    <p:sldId id="28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1C48DD-6034-41D0-9BE3-8C9D1CFF2931}" type="datetimeFigureOut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3F79CD-FC06-4C3B-9060-E9C33E5359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5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63C230-C532-47C7-B478-F518C7D52D6A}" type="datetimeFigureOut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EFF047-273E-4050-81F1-24E2BCF55A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22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604B1-C1A9-4678-AA1B-28F60645A7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8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FBD14-9147-4C80-BDEE-7C8829D366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4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47D6-D2DA-46DF-8219-97286EFCEA91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4333-7074-4348-82BA-1897F7799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A4E8-2D3C-4A5D-8BE8-A0892046CF44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AE2C-46AB-4969-8F17-ED84967EAB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54DB-5BF9-4214-9FAE-A3C9128C2CB5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DBF0-BB5A-4FB4-ABA7-CC47A7751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96E8-9E80-436C-B85C-9DBC7602B0DE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AEE0-60A3-4F73-B081-C7DAEB8E4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78E1-1075-4886-83BC-AA0A1A6B00AB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F0B3-F7E0-4364-BB17-F21633482E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E3FF-F4F0-464F-9ACB-AD1695F50AE0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FE25-CE4F-420F-A862-CF3C406F2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3E5C-DF64-4371-8FBF-A99218179A70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5C6B-B5D3-44CE-9282-0E83C55FB7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3E71-21D2-4486-8526-2000EEAE4C26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B110-6E12-4F22-983C-9B93AEF3A6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663D-0993-457D-B674-357213E934EC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343F-9E97-40BF-A51E-B3E3B51CE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2559-6AE3-4CFC-AC34-A841F404B062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3965-8E06-4587-9455-F5CC138521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7"/>
          <p:cNvSpPr/>
          <p:nvPr/>
        </p:nvSpPr>
        <p:spPr>
          <a:xfrm>
            <a:off x="970360" y="533400"/>
            <a:ext cx="51435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3B78-CC83-4425-A92F-DCE9AD43A55D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AF8F-698E-489D-8A30-C506C700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56160" y="304800"/>
            <a:ext cx="7029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656160" y="1600200"/>
            <a:ext cx="7029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500" y="6505575"/>
            <a:ext cx="7227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85B33-4A4D-4EB9-B6EB-EA288EBC2A1A}" type="datetime1">
              <a:rPr lang="ru-RU"/>
              <a:pPr>
                <a:defRPr/>
              </a:pPr>
              <a:t>07.10.2018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59644" y="6505575"/>
            <a:ext cx="51577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0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88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FD58F-7EB2-4F2F-B2C7-71FB8099A3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55" r:id="rId10"/>
    <p:sldLayoutId id="214748365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Euphemia" pitchFamily="34" charset="0"/>
        </a:defRPr>
      </a:lvl9pPr>
    </p:titleStyle>
    <p:bodyStyle>
      <a:lvl1pPr marL="204788" indent="-171450" algn="l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SzPct val="8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294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116" indent="-1714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622" indent="-1714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/>
          <p:cNvSpPr txBox="1">
            <a:spLocks noChangeArrowheads="1"/>
          </p:cNvSpPr>
          <p:nvPr/>
        </p:nvSpPr>
        <p:spPr bwMode="auto">
          <a:xfrm>
            <a:off x="668103" y="1171945"/>
            <a:ext cx="613706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</a:rPr>
              <a:t>МБДОУ ЦРР- Детский сад №7 «Ёлочка»</a:t>
            </a:r>
            <a:endParaRPr lang="ru-RU" sz="2400" dirty="0">
              <a:solidFill>
                <a:srgbClr val="535C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детей 5-6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endParaRPr lang="ru-RU" b="1" dirty="0">
              <a:solidFill>
                <a:srgbClr val="FF3300"/>
              </a:solidFill>
            </a:endParaRPr>
          </a:p>
          <a:p>
            <a:pPr algn="ctr"/>
            <a:endParaRPr lang="ru-RU" b="1" dirty="0">
              <a:solidFill>
                <a:srgbClr val="FF3300"/>
              </a:solidFill>
            </a:endParaRPr>
          </a:p>
          <a:p>
            <a:pPr algn="ctr"/>
            <a:r>
              <a:rPr lang="ru-RU" b="1" dirty="0">
                <a:solidFill>
                  <a:srgbClr val="FF3300"/>
                </a:solidFill>
              </a:rPr>
              <a:t>педагог-психолог </a:t>
            </a:r>
          </a:p>
          <a:p>
            <a:pPr algn="ctr"/>
            <a:r>
              <a:rPr lang="ru-RU" b="1" dirty="0">
                <a:solidFill>
                  <a:srgbClr val="FF3300"/>
                </a:solidFill>
              </a:rPr>
              <a:t>Павлова О.А.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Euphem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ердце 2"/>
          <p:cNvSpPr/>
          <p:nvPr/>
        </p:nvSpPr>
        <p:spPr>
          <a:xfrm>
            <a:off x="2240756" y="1214438"/>
            <a:ext cx="4530329" cy="3583781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3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Кабинет педагога-психолога</a:t>
            </a:r>
          </a:p>
          <a:p>
            <a:pPr algn="ctr">
              <a:buNone/>
            </a:pP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3 этаж № 329.</a:t>
            </a:r>
          </a:p>
          <a:p>
            <a:pPr algn="ctr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Тел. заместителей заведующей </a:t>
            </a:r>
          </a:p>
          <a:p>
            <a:pPr algn="ctr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33-90-35</a:t>
            </a:r>
          </a:p>
          <a:p>
            <a:pPr>
              <a:buNone/>
            </a:pPr>
            <a:endParaRPr lang="ru-RU" sz="33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3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2" y="3656410"/>
            <a:ext cx="5776913" cy="29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6883" y="2047546"/>
            <a:ext cx="7245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 ребёнок  уникален и  развивается по-своему, выбирая свой,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путь и темп развития. Но есть нечто общее, позволяющее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детям. Это –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же общий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портрет детей  5-6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разных сторон их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развития?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1085850"/>
            <a:ext cx="5318521" cy="4169979"/>
          </a:xfrm>
        </p:spPr>
        <p:txBody>
          <a:bodyPr>
            <a:normAutofit fontScale="90000"/>
          </a:bodyPr>
          <a:lstStyle/>
          <a:p>
            <a:pPr indent="337661">
              <a:spcAft>
                <a:spcPts val="0"/>
              </a:spcAft>
            </a:pP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Возраст 5-6 лет это старший дошкольный возраст. Он является очень важным возрастом в развитии познавательной и личностной сфер ребенка. Его можно назвать базовым возрастом, когда в ребенке закладываются многие личностные аспекты. Именно 90% закладки всех черт личности ребенка закладывается в возрасте 5-6 лет. Очень важный возраст, когда мы можем понять, каким будет человек в будущем.</a:t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sz="16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5-6 лет ребенок впитывает всю познавательную информацию. Научно доказано, что ребенок в этом возрасте запоминает столько материала, сколько он не запомнит потом никогда в жизни. Этот период называют </a:t>
            </a:r>
            <a:r>
              <a:rPr lang="ru-RU" sz="16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sz="16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(благоприятным) для развития всех познавательных процессов: внимания, восприятия, мышления, памяти, воображения. Для развития всех этих аспектов усложняется игровой материал, он становится логическим, интеллектуальным, когда ребенку приходится думать и </a:t>
            </a:r>
            <a:r>
              <a:rPr lang="ru-RU" sz="165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рассуждать.</a:t>
            </a:r>
            <a: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5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5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5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50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50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endParaRPr lang="ru-RU" sz="1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542" y="1638260"/>
            <a:ext cx="823079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 основным способом познания окружающего мира, хотя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ее формы и содержание. Дети шестого года жизни уже могут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роли до начала игры и строить свое поведение, придерживаясь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роли. Игровое взаимодействие сопровождается речью, соответствующей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содержанию, и интонационно  взятой  роли. Дети начинают осваивать социальные отношения и понимать подчиненность позиций в различных видах        деятельности взрослых,  одни  роли  становятся  для  них более                      привлекательными, чем другие.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085" y="1003697"/>
            <a:ext cx="7465219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годам дети обладают довольно большим запасом представлений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окружающем,  которые  получают  благодаря  своей  активности,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стремлению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вопросы и экспериментировать.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совершенствоваться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  формы 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величины, строения  предметов. Дети называют не только основные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и  их  оттенки, но и промежуточные  цветовые оттенки;  форму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прямоугольников,   овалов, треугольников.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  лет 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  неравенства    делать    равенство;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  10   предметов   от    самого   большого  к   самому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маленькому и наоборот; рисует в тетради в клетку геометрические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фигуры;  выделяет  в  предметах детали,  похожие  на  эти фигуры;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ориентируется на листе бумаги. </a:t>
            </a: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448" y="4205992"/>
            <a:ext cx="2119313" cy="169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547" y="1081087"/>
            <a:ext cx="7244676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latin typeface="Euphemia" pitchFamily="34" charset="0"/>
              </a:rPr>
              <a:t>    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Освоение времени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ещё несовершенно: не точная ориентация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временах года, днях недели (хорошо усваиваются названия тех дней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недели и месяцев года, с которыми связаны яркие события).</a:t>
            </a:r>
          </a:p>
          <a:p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детей  становится  более  устойчивым  и  произвольным.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  могут заниматься  не   очень   привлекательным,  но  нужным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делом  в  течение 20-25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мин.  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вместе со  взрослым.  Ребёнок  этого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возраста уже способен 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действовать  по правилу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которое задаётся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взрослым.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изменяется   несущественно,   зато  улучшается  её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устойчивость.  При  этом  для запоминания   дети могут использовать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несложные приёмы и средства (в качестве подсказки могут выступать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схемы, карточки или рисунки).</a:t>
            </a:r>
          </a:p>
          <a:p>
            <a:r>
              <a:rPr lang="ru-RU" dirty="0">
                <a:solidFill>
                  <a:srgbClr val="7D891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Euphemia" pitchFamily="34" charset="0"/>
            </a:endParaRP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966" y="4480322"/>
            <a:ext cx="1679972" cy="16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23" y="1166812"/>
            <a:ext cx="855513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 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совершенной становится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моторика: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хорошо бегает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носках, прыгает  через веревочку, попеременно на одной и  другой ноге, катается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двухколесном  велосипеде, на  коньках.  Появляются сложные  движения: может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  по неширокой скамейке  и  при этом   даже   перешагнуть  через небольшое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препятствие; умеет отбивать мяч о землю одной рукой несколько раз подряд. Активно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осанка детей, правильная манера держаться. Развиваются выносливость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достаточно длительное время заниматься физическими упражнениями)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силовые   качества   (способность   применения  ребёнком  небольших  усилий 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достаточно длительного времени).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Ловкость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 моторики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  в  более высокой  степени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ребёнка при самообслуживании: дети практически не нуждаются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помощи взрослого, когда одеваются и обуваются. Некоторые из них могут обращаться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шнурками — продевать их в ботинок и завязывать бантиком.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6834" y="4378175"/>
            <a:ext cx="1126331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20" y="1127523"/>
            <a:ext cx="854259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5-6 лет можно охарактеризовать как возраст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ребёнком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начинает приобретать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полнее и точнее воспроизводят действительность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чётко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действительное и вымышленное.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–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воплощение замысла - начинают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складываться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в игре.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том, что прежде игры рождается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и сюжет.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448" y="3937398"/>
            <a:ext cx="2845594" cy="213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3" y="1495753"/>
            <a:ext cx="84463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неразделима с жизнью пятилетнего ребенка. Именно в ней формируется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 малыша:  его эмоции,  чувства и   волевые качества. И если вы обдуманно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подойдёте к выбору   игр, которые соответствуют возрастным особенностям детей,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из ребенка  сформируется   любознательная,  пытливая, инициативная личность,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умеющий договариваться со сверстниками и отстаивать свою точку зрения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" name="Рисунок 2" descr="http://free-office.net/uploads/posts/2015-10/1445254671_2.png"/>
          <p:cNvPicPr/>
          <p:nvPr/>
        </p:nvPicPr>
        <p:blipFill>
          <a:blip r:embed="rId2" cstate="print"/>
          <a:srcRect l="-6972" t="52649" r="-6972" b="-6942"/>
          <a:stretch>
            <a:fillRect/>
          </a:stretch>
        </p:blipFill>
        <p:spPr bwMode="auto">
          <a:xfrm>
            <a:off x="782706" y="3765988"/>
            <a:ext cx="5373728" cy="22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593</Words>
  <Application>Microsoft Office PowerPoint</Application>
  <PresentationFormat>Экран (4:3)</PresentationFormat>
  <Paragraphs>75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Euphemia</vt:lpstr>
      <vt:lpstr>Times New Roman</vt:lpstr>
      <vt:lpstr>Wingdings</vt:lpstr>
      <vt:lpstr>Children Happy 16x9</vt:lpstr>
      <vt:lpstr>Презентация PowerPoint</vt:lpstr>
      <vt:lpstr>Презентация PowerPoint</vt:lpstr>
      <vt:lpstr>     Возраст 5-6 лет это старший дошкольный возраст. Он является очень важным возрастом в развитии познавательной и личностной сфер ребенка. Его можно назвать базовым возрастом, когда в ребенке закладываются многие личностные аспекты. Именно 90% закладки всех черт личности ребенка закладывается в возрасте 5-6 лет. Очень важный возраст, когда мы можем понять, каким будет человек в будущем.           В 5-6 лет ребенок впитывает всю познавательную информацию. Научно доказано, что ребенок в этом возрасте запоминает столько материала, сколько он не запомнит потом никогда в жизни. Этот период называют сензитивным (благоприятным) для развития всех познавательных процессов: внимания, восприятия, мышления, памяти, воображения. Для развития всех этих аспектов усложняется игровой материал, он становится логическим, интеллектуальным, когда ребенку приходится думать и рассуждать.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cp:lastModifiedBy/>
  <cp:revision>3</cp:revision>
  <dcterms:created xsi:type="dcterms:W3CDTF">2015-09-12T07:49:59Z</dcterms:created>
  <dcterms:modified xsi:type="dcterms:W3CDTF">2018-10-07T07:38:01Z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