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76" r:id="rId4"/>
    <p:sldId id="277" r:id="rId5"/>
    <p:sldId id="270" r:id="rId6"/>
    <p:sldId id="269" r:id="rId7"/>
    <p:sldId id="279" r:id="rId8"/>
    <p:sldId id="280" r:id="rId9"/>
    <p:sldId id="281" r:id="rId10"/>
    <p:sldId id="271" r:id="rId11"/>
    <p:sldId id="283" r:id="rId12"/>
    <p:sldId id="284" r:id="rId13"/>
    <p:sldId id="285" r:id="rId14"/>
    <p:sldId id="286" r:id="rId15"/>
    <p:sldId id="275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3300"/>
    <a:srgbClr val="800080"/>
    <a:srgbClr val="660066"/>
    <a:srgbClr val="006600"/>
    <a:srgbClr val="D5FFD5"/>
    <a:srgbClr val="99FF99"/>
    <a:srgbClr val="8B4A90"/>
    <a:srgbClr val="B374B8"/>
    <a:srgbClr val="F0E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rgbClr val="660066"/>
          </a:solidFill>
        </a:ln>
      </dgm:spPr>
      <dgm:t>
        <a:bodyPr rtlCol="0"/>
        <a:lstStyle/>
        <a:p>
          <a:pPr rtl="0"/>
          <a:r>
            <a:rPr lang="ru-RU" b="1" noProof="0" dirty="0" smtClean="0">
              <a:solidFill>
                <a:srgbClr val="800080"/>
              </a:solidFill>
            </a:rPr>
            <a:t>ЗАДАЧИ</a:t>
          </a:r>
          <a:endParaRPr lang="ru-RU" b="1" noProof="0" dirty="0">
            <a:solidFill>
              <a:srgbClr val="800080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>
        <a:solidFill>
          <a:srgbClr val="D5FFD5"/>
        </a:solidFill>
        <a:ln>
          <a:solidFill>
            <a:srgbClr val="006600"/>
          </a:solidFill>
        </a:ln>
      </dgm:spPr>
      <dgm:t>
        <a:bodyPr rtlCol="0"/>
        <a:lstStyle/>
        <a:p>
          <a:pPr rtl="0"/>
          <a:r>
            <a:rPr lang="ru-RU" b="1" noProof="0" dirty="0" smtClean="0">
              <a:solidFill>
                <a:srgbClr val="003300"/>
              </a:solidFill>
            </a:rPr>
            <a:t>Воспитание</a:t>
          </a:r>
          <a:endParaRPr lang="ru-RU" b="1" noProof="0" dirty="0">
            <a:solidFill>
              <a:srgbClr val="003300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1"/>
        </a:ext>
      </dgm:extLs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 custT="1"/>
      <dgm:spPr>
        <a:solidFill>
          <a:srgbClr val="D5FFD5"/>
        </a:solidFill>
        <a:ln>
          <a:solidFill>
            <a:srgbClr val="006600"/>
          </a:solidFill>
        </a:ln>
      </dgm:spPr>
      <dgm:t>
        <a:bodyPr rtlCol="0"/>
        <a:lstStyle/>
        <a:p>
          <a:pPr rtl="0"/>
          <a:r>
            <a:rPr lang="ru-RU" sz="2800" b="1" noProof="0" dirty="0" smtClean="0">
              <a:solidFill>
                <a:srgbClr val="003300"/>
              </a:solidFill>
            </a:rPr>
            <a:t>Образование</a:t>
          </a:r>
          <a:endParaRPr lang="ru-RU" sz="2800" b="1" noProof="0" dirty="0">
            <a:solidFill>
              <a:srgbClr val="003300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2"/>
        </a:ext>
      </dgm:extLs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 custT="1"/>
      <dgm:spPr>
        <a:solidFill>
          <a:srgbClr val="D5FFD5"/>
        </a:solidFill>
        <a:ln>
          <a:solidFill>
            <a:srgbClr val="006600"/>
          </a:solidFill>
        </a:ln>
      </dgm:spPr>
      <dgm:t>
        <a:bodyPr rtlCol="0"/>
        <a:lstStyle/>
        <a:p>
          <a:pPr rtl="0"/>
          <a:r>
            <a:rPr lang="ru-RU" sz="2800" b="1" noProof="0" dirty="0" smtClean="0">
              <a:solidFill>
                <a:srgbClr val="003300"/>
              </a:solidFill>
            </a:rPr>
            <a:t>Развитие</a:t>
          </a:r>
          <a:endParaRPr lang="ru-RU" sz="2800" b="1" noProof="0" dirty="0">
            <a:solidFill>
              <a:srgbClr val="003300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3"/>
        </a:ext>
      </dgm:extLs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898C42A2-D4B4-462C-8C1D-03854D362EC4}" type="pres">
      <dgm:prSet presAssocID="{94D46AA4-525B-4A6E-9D35-010EF0092B0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BA55B95-9E53-4D77-8A96-6593E6A2C9C6}" type="pres">
      <dgm:prSet presAssocID="{B8C0B1C8-B2B9-400F-AABF-8485D682C9BA}" presName="singleCycle" presStyleCnt="0"/>
      <dgm:spPr/>
    </dgm:pt>
    <dgm:pt modelId="{04F28E78-6920-492E-A57C-5721678729C4}" type="pres">
      <dgm:prSet presAssocID="{B8C0B1C8-B2B9-400F-AABF-8485D682C9BA}" presName="singleCenter" presStyleLbl="node1" presStyleIdx="0" presStyleCnt="4" custScaleX="253405" custScaleY="62212" custLinFactNeighborX="-7270" custLinFactNeighborY="-4231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0305B7E-C0A3-4A41-A19C-CF2D2980FEF5}" type="pres">
      <dgm:prSet presAssocID="{56AD5051-D072-4F73-8B7F-44EDF0717926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4C5AF6C-E88C-4E43-A4BD-BF17F350D666}" type="pres">
      <dgm:prSet presAssocID="{6939F7AB-09E5-467C-BAA7-FBF976F5EBFC}" presName="text0" presStyleLbl="node1" presStyleIdx="1" presStyleCnt="4" custScaleX="415028" custScaleY="129964" custRadScaleRad="201972" custRadScaleInc="-155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A3794-3B6D-493B-8CAD-E60974824C60}" type="pres">
      <dgm:prSet presAssocID="{EE1B93C3-7F00-4B8C-9E74-C28DCB633462}" presName="Name56" presStyleLbl="parChTrans1D2" presStyleIdx="1" presStyleCnt="3"/>
      <dgm:spPr/>
      <dgm:t>
        <a:bodyPr/>
        <a:lstStyle/>
        <a:p>
          <a:endParaRPr lang="ru-RU"/>
        </a:p>
      </dgm:t>
    </dgm:pt>
    <dgm:pt modelId="{906368CB-FF3C-4D61-9A78-466715CBA086}" type="pres">
      <dgm:prSet presAssocID="{1C5A8755-2FFC-4EC7-868A-935C02368183}" presName="text0" presStyleLbl="node1" presStyleIdx="2" presStyleCnt="4" custScaleX="449684" custScaleY="129964" custRadScaleRad="180791" custRadScaleInc="-43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3234A-488D-468D-B950-F7A22D573A03}" type="pres">
      <dgm:prSet presAssocID="{5FDA453C-1C4A-47CC-BC6E-98D9740634AF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4E383B9-E75F-413A-8B95-733226DEF82F}" type="pres">
      <dgm:prSet presAssocID="{3424415D-A506-4528-A875-275577C3D636}" presName="text0" presStyleLbl="node1" presStyleIdx="3" presStyleCnt="4" custScaleX="361964" custScaleY="129964" custRadScaleRad="16474" custRadScaleInc="-2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A376BC-B6C7-4F56-A44F-4968BE0CA1D2}" type="presOf" srcId="{94D46AA4-525B-4A6E-9D35-010EF0092B05}" destId="{898C42A2-D4B4-462C-8C1D-03854D362EC4}" srcOrd="0" destOrd="0" presId="urn:microsoft.com/office/officeart/2008/layout/RadialCluster"/>
    <dgm:cxn modelId="{3D8E3D33-CCF6-415B-ADBC-9489D469DACE}" type="presOf" srcId="{B8C0B1C8-B2B9-400F-AABF-8485D682C9BA}" destId="{04F28E78-6920-492E-A57C-5721678729C4}" srcOrd="0" destOrd="0" presId="urn:microsoft.com/office/officeart/2008/layout/RadialCluster"/>
    <dgm:cxn modelId="{3E8E6186-6392-4B2C-8B27-3AEC10DE02DF}" type="presOf" srcId="{56AD5051-D072-4F73-8B7F-44EDF0717926}" destId="{E0305B7E-C0A3-4A41-A19C-CF2D2980FEF5}" srcOrd="0" destOrd="0" presId="urn:microsoft.com/office/officeart/2008/layout/RadialCluster"/>
    <dgm:cxn modelId="{45487B63-940D-415B-8808-DB11718BA63E}" type="presOf" srcId="{6939F7AB-09E5-467C-BAA7-FBF976F5EBFC}" destId="{84C5AF6C-E88C-4E43-A4BD-BF17F350D666}" srcOrd="0" destOrd="0" presId="urn:microsoft.com/office/officeart/2008/layout/RadialCluster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85A6982A-5E05-45F8-AAED-8857993658AB}" type="presOf" srcId="{1C5A8755-2FFC-4EC7-868A-935C02368183}" destId="{906368CB-FF3C-4D61-9A78-466715CBA086}" srcOrd="0" destOrd="0" presId="urn:microsoft.com/office/officeart/2008/layout/RadialCluster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6FD88E27-C730-4ED2-9833-A71E8C97F6E5}" type="presOf" srcId="{5FDA453C-1C4A-47CC-BC6E-98D9740634AF}" destId="{A783234A-488D-468D-B950-F7A22D573A03}" srcOrd="0" destOrd="0" presId="urn:microsoft.com/office/officeart/2008/layout/RadialCluster"/>
    <dgm:cxn modelId="{749BB2B7-1FDC-4168-88DF-894BB5675C34}" type="presOf" srcId="{EE1B93C3-7F00-4B8C-9E74-C28DCB633462}" destId="{7A9A3794-3B6D-493B-8CAD-E60974824C60}" srcOrd="0" destOrd="0" presId="urn:microsoft.com/office/officeart/2008/layout/RadialCluster"/>
    <dgm:cxn modelId="{55713BD3-F13D-4266-8C1A-600761A53612}" type="presOf" srcId="{3424415D-A506-4528-A875-275577C3D636}" destId="{B4E383B9-E75F-413A-8B95-733226DEF82F}" srcOrd="0" destOrd="0" presId="urn:microsoft.com/office/officeart/2008/layout/RadialCluster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E5C98739-F46E-444F-8742-FC5796F253DD}" type="presParOf" srcId="{898C42A2-D4B4-462C-8C1D-03854D362EC4}" destId="{6BA55B95-9E53-4D77-8A96-6593E6A2C9C6}" srcOrd="0" destOrd="0" presId="urn:microsoft.com/office/officeart/2008/layout/RadialCluster"/>
    <dgm:cxn modelId="{60CCDF11-AE95-4301-9D57-DFD73E9BFC48}" type="presParOf" srcId="{6BA55B95-9E53-4D77-8A96-6593E6A2C9C6}" destId="{04F28E78-6920-492E-A57C-5721678729C4}" srcOrd="0" destOrd="0" presId="urn:microsoft.com/office/officeart/2008/layout/RadialCluster"/>
    <dgm:cxn modelId="{19D17A92-FC98-4BEA-874D-8661242AA84F}" type="presParOf" srcId="{6BA55B95-9E53-4D77-8A96-6593E6A2C9C6}" destId="{E0305B7E-C0A3-4A41-A19C-CF2D2980FEF5}" srcOrd="1" destOrd="0" presId="urn:microsoft.com/office/officeart/2008/layout/RadialCluster"/>
    <dgm:cxn modelId="{E2D2011B-F795-49A6-A20F-3D204D55B36E}" type="presParOf" srcId="{6BA55B95-9E53-4D77-8A96-6593E6A2C9C6}" destId="{84C5AF6C-E88C-4E43-A4BD-BF17F350D666}" srcOrd="2" destOrd="0" presId="urn:microsoft.com/office/officeart/2008/layout/RadialCluster"/>
    <dgm:cxn modelId="{6DF473DF-A3A1-4FCD-AF6D-D714FDE0B65E}" type="presParOf" srcId="{6BA55B95-9E53-4D77-8A96-6593E6A2C9C6}" destId="{7A9A3794-3B6D-493B-8CAD-E60974824C60}" srcOrd="3" destOrd="0" presId="urn:microsoft.com/office/officeart/2008/layout/RadialCluster"/>
    <dgm:cxn modelId="{21EAE738-0AE3-40A5-ACF8-42DC4672931B}" type="presParOf" srcId="{6BA55B95-9E53-4D77-8A96-6593E6A2C9C6}" destId="{906368CB-FF3C-4D61-9A78-466715CBA086}" srcOrd="4" destOrd="0" presId="urn:microsoft.com/office/officeart/2008/layout/RadialCluster"/>
    <dgm:cxn modelId="{F66766D9-9E13-493B-9362-83C8F1D4B28D}" type="presParOf" srcId="{6BA55B95-9E53-4D77-8A96-6593E6A2C9C6}" destId="{A783234A-488D-468D-B950-F7A22D573A03}" srcOrd="5" destOrd="0" presId="urn:microsoft.com/office/officeart/2008/layout/RadialCluster"/>
    <dgm:cxn modelId="{74B425C0-9676-4BB3-AEBC-D1BE69E3DAFA}" type="presParOf" srcId="{6BA55B95-9E53-4D77-8A96-6593E6A2C9C6}" destId="{B4E383B9-E75F-413A-8B95-733226DEF82F}" srcOrd="6" destOrd="0" presId="urn:microsoft.com/office/officeart/2008/layout/RadialCluster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 custT="1"/>
      <dgm:spPr>
        <a:solidFill>
          <a:srgbClr val="CC99FF"/>
        </a:solidFill>
        <a:ln>
          <a:solidFill>
            <a:srgbClr val="8B4A90"/>
          </a:solidFill>
        </a:ln>
      </dgm:spPr>
      <dgm:t>
        <a:bodyPr rtlCol="0"/>
        <a:lstStyle/>
        <a:p>
          <a:pPr rtl="0"/>
          <a:r>
            <a:rPr lang="ru-RU" sz="2800" b="1" noProof="0" dirty="0" smtClean="0">
              <a:solidFill>
                <a:srgbClr val="660066"/>
              </a:solidFill>
            </a:rPr>
            <a:t>Педагогическое образование </a:t>
          </a:r>
        </a:p>
        <a:p>
          <a:pPr rtl="0"/>
          <a:r>
            <a:rPr lang="ru-RU" sz="2800" b="1" noProof="0" dirty="0" smtClean="0">
              <a:solidFill>
                <a:srgbClr val="660066"/>
              </a:solidFill>
            </a:rPr>
            <a:t>и просвещение родителей:</a:t>
          </a:r>
          <a:endParaRPr lang="ru-RU" sz="2800" b="1" noProof="0" dirty="0">
            <a:solidFill>
              <a:srgbClr val="660066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8B4A90"/>
          </a:solidFill>
        </a:ln>
      </dgm:spPr>
      <dgm:t>
        <a:bodyPr rtlCol="0"/>
        <a:lstStyle/>
        <a:p>
          <a:pPr rtl="0"/>
          <a:r>
            <a:rPr lang="ru-RU" sz="2000" noProof="0" dirty="0" smtClean="0">
              <a:solidFill>
                <a:srgbClr val="660066"/>
              </a:solidFill>
            </a:rPr>
            <a:t>открытые уроки для родителей</a:t>
          </a:r>
          <a:endParaRPr lang="ru-RU" sz="2000" noProof="0" dirty="0">
            <a:solidFill>
              <a:srgbClr val="660066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1"/>
        </a:ext>
      </dgm:extLs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8B4A90"/>
          </a:solidFill>
        </a:ln>
      </dgm:spPr>
      <dgm:t>
        <a:bodyPr rtlCol="0"/>
        <a:lstStyle/>
        <a:p>
          <a:pPr rtl="0"/>
          <a:r>
            <a:rPr lang="ru-RU" sz="2000" noProof="0" dirty="0" smtClean="0">
              <a:solidFill>
                <a:srgbClr val="660066"/>
              </a:solidFill>
            </a:rPr>
            <a:t>родительские</a:t>
          </a:r>
          <a:r>
            <a:rPr lang="ru-RU" sz="2000" noProof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ru-RU" sz="2000" noProof="0" dirty="0" smtClean="0">
              <a:solidFill>
                <a:srgbClr val="660066"/>
              </a:solidFill>
            </a:rPr>
            <a:t>собрания</a:t>
          </a:r>
          <a:endParaRPr lang="ru-RU" sz="2000" noProof="0" dirty="0">
            <a:solidFill>
              <a:srgbClr val="660066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2"/>
        </a:ext>
      </dgm:extLs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8B4A90"/>
          </a:solidFill>
        </a:ln>
      </dgm:spPr>
      <dgm:t>
        <a:bodyPr rtlCol="0"/>
        <a:lstStyle/>
        <a:p>
          <a:pPr rtl="0"/>
          <a:r>
            <a:rPr lang="ru-RU" sz="2000" noProof="0" dirty="0" smtClean="0">
              <a:solidFill>
                <a:srgbClr val="660066"/>
              </a:solidFill>
            </a:rPr>
            <a:t>консультации</a:t>
          </a:r>
          <a:endParaRPr lang="ru-RU" sz="2000" noProof="0" dirty="0">
            <a:solidFill>
              <a:srgbClr val="660066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3"/>
        </a:ext>
      </dgm:extLs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E39E6E63-D68C-40B8-943B-126F9765BBB2}">
      <dgm:prSet phldrT="[Text]"/>
      <dgm:spPr>
        <a:solidFill>
          <a:schemeClr val="accent6">
            <a:lumMod val="20000"/>
            <a:lumOff val="80000"/>
          </a:schemeClr>
        </a:solidFill>
        <a:ln>
          <a:solidFill>
            <a:srgbClr val="8B4A90"/>
          </a:solidFill>
        </a:ln>
      </dgm:spPr>
      <dgm:t>
        <a:bodyPr rtlCol="0"/>
        <a:lstStyle/>
        <a:p>
          <a:pPr rtl="0"/>
          <a:r>
            <a:rPr lang="ru-RU" noProof="0" dirty="0" smtClean="0">
              <a:solidFill>
                <a:srgbClr val="660066"/>
              </a:solidFill>
            </a:rPr>
            <a:t>отчетный концерт, посвященный Международному дню танца</a:t>
          </a:r>
          <a:endParaRPr lang="ru-RU" noProof="0" dirty="0">
            <a:solidFill>
              <a:srgbClr val="660066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8AB489C1-1796-4A37-9516-26CC9FBD85B9}" type="parTrans" cxnId="{2A8B7331-EEEE-47E2-8F1C-CF2C3B8617A9}">
      <dgm:prSet/>
      <dgm:spPr/>
      <dgm:t>
        <a:bodyPr/>
        <a:lstStyle/>
        <a:p>
          <a:endParaRPr lang="ru-RU"/>
        </a:p>
      </dgm:t>
    </dgm:pt>
    <dgm:pt modelId="{B6BEEF89-0D8C-41C5-8351-DCE345A5FE00}" type="sibTrans" cxnId="{2A8B7331-EEEE-47E2-8F1C-CF2C3B8617A9}">
      <dgm:prSet/>
      <dgm:spPr/>
      <dgm:t>
        <a:bodyPr/>
        <a:lstStyle/>
        <a:p>
          <a:endParaRPr lang="ru-RU"/>
        </a:p>
      </dgm:t>
    </dgm:pt>
    <dgm:pt modelId="{429C5998-5CD9-49E2-85F5-254CD692BDDA}" type="pres">
      <dgm:prSet presAssocID="{94D46AA4-525B-4A6E-9D35-010EF0092B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5F7234-4DF9-4F86-8DA9-62F966D11B99}" type="pres">
      <dgm:prSet presAssocID="{B8C0B1C8-B2B9-400F-AABF-8485D682C9BA}" presName="hierRoot1" presStyleCnt="0">
        <dgm:presLayoutVars>
          <dgm:hierBranch val="init"/>
        </dgm:presLayoutVars>
      </dgm:prSet>
      <dgm:spPr/>
    </dgm:pt>
    <dgm:pt modelId="{78A84185-EE02-4F44-8CB6-614E12ED80A0}" type="pres">
      <dgm:prSet presAssocID="{B8C0B1C8-B2B9-400F-AABF-8485D682C9BA}" presName="rootComposite1" presStyleCnt="0"/>
      <dgm:spPr/>
    </dgm:pt>
    <dgm:pt modelId="{17265CB3-6B4E-4294-BB79-8E126A596953}" type="pres">
      <dgm:prSet presAssocID="{B8C0B1C8-B2B9-400F-AABF-8485D682C9BA}" presName="rootText1" presStyleLbl="node0" presStyleIdx="0" presStyleCnt="1" custScaleX="3739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E1A41-645C-411C-A816-C6F6334A6292}" type="pres">
      <dgm:prSet presAssocID="{B8C0B1C8-B2B9-400F-AABF-8485D682C9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E293189-6ABA-4F28-B58E-538B05670D66}" type="pres">
      <dgm:prSet presAssocID="{B8C0B1C8-B2B9-400F-AABF-8485D682C9BA}" presName="hierChild2" presStyleCnt="0"/>
      <dgm:spPr/>
    </dgm:pt>
    <dgm:pt modelId="{CF3B952B-AE2F-4FE8-9252-704F1C1C1A13}" type="pres">
      <dgm:prSet presAssocID="{56AD5051-D072-4F73-8B7F-44EDF071792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7F50780-20EC-4562-A4C1-769037AAE5FB}" type="pres">
      <dgm:prSet presAssocID="{6939F7AB-09E5-467C-BAA7-FBF976F5EBFC}" presName="hierRoot2" presStyleCnt="0">
        <dgm:presLayoutVars>
          <dgm:hierBranch val="init"/>
        </dgm:presLayoutVars>
      </dgm:prSet>
      <dgm:spPr/>
    </dgm:pt>
    <dgm:pt modelId="{D383892E-C044-4D21-A4F1-2E98D6FD922B}" type="pres">
      <dgm:prSet presAssocID="{6939F7AB-09E5-467C-BAA7-FBF976F5EBFC}" presName="rootComposite" presStyleCnt="0"/>
      <dgm:spPr/>
    </dgm:pt>
    <dgm:pt modelId="{777B9847-BCF6-4840-B101-1FEF8236686A}" type="pres">
      <dgm:prSet presAssocID="{6939F7AB-09E5-467C-BAA7-FBF976F5EBF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8DCB49-F1F4-4D0A-BDE4-E7FC45563CB3}" type="pres">
      <dgm:prSet presAssocID="{6939F7AB-09E5-467C-BAA7-FBF976F5EBFC}" presName="rootConnector" presStyleLbl="node2" presStyleIdx="0" presStyleCnt="4"/>
      <dgm:spPr/>
      <dgm:t>
        <a:bodyPr/>
        <a:lstStyle/>
        <a:p>
          <a:endParaRPr lang="ru-RU"/>
        </a:p>
      </dgm:t>
    </dgm:pt>
    <dgm:pt modelId="{2A5E07CE-F517-44A3-9D0E-A50E5B9644E8}" type="pres">
      <dgm:prSet presAssocID="{6939F7AB-09E5-467C-BAA7-FBF976F5EBFC}" presName="hierChild4" presStyleCnt="0"/>
      <dgm:spPr/>
    </dgm:pt>
    <dgm:pt modelId="{5BC49930-D7CF-439A-AD99-041DB2EA1CD3}" type="pres">
      <dgm:prSet presAssocID="{6939F7AB-09E5-467C-BAA7-FBF976F5EBFC}" presName="hierChild5" presStyleCnt="0"/>
      <dgm:spPr/>
    </dgm:pt>
    <dgm:pt modelId="{FC06E291-7480-43C0-8F96-96B279570E3A}" type="pres">
      <dgm:prSet presAssocID="{EE1B93C3-7F00-4B8C-9E74-C28DCB63346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170917F-9038-4F50-A03A-C70998FB17C5}" type="pres">
      <dgm:prSet presAssocID="{1C5A8755-2FFC-4EC7-868A-935C02368183}" presName="hierRoot2" presStyleCnt="0">
        <dgm:presLayoutVars>
          <dgm:hierBranch val="init"/>
        </dgm:presLayoutVars>
      </dgm:prSet>
      <dgm:spPr/>
    </dgm:pt>
    <dgm:pt modelId="{8D6AB584-DBD5-4B94-B0C4-059FCC382947}" type="pres">
      <dgm:prSet presAssocID="{1C5A8755-2FFC-4EC7-868A-935C02368183}" presName="rootComposite" presStyleCnt="0"/>
      <dgm:spPr/>
    </dgm:pt>
    <dgm:pt modelId="{78E16B7E-B311-41F5-8972-8374045774B2}" type="pres">
      <dgm:prSet presAssocID="{1C5A8755-2FFC-4EC7-868A-935C0236818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37B21-7B3D-4123-8DB9-4ED881721A32}" type="pres">
      <dgm:prSet presAssocID="{1C5A8755-2FFC-4EC7-868A-935C02368183}" presName="rootConnector" presStyleLbl="node2" presStyleIdx="1" presStyleCnt="4"/>
      <dgm:spPr/>
      <dgm:t>
        <a:bodyPr/>
        <a:lstStyle/>
        <a:p>
          <a:endParaRPr lang="ru-RU"/>
        </a:p>
      </dgm:t>
    </dgm:pt>
    <dgm:pt modelId="{3FAC7B48-674D-4C24-89B2-3C058B692113}" type="pres">
      <dgm:prSet presAssocID="{1C5A8755-2FFC-4EC7-868A-935C02368183}" presName="hierChild4" presStyleCnt="0"/>
      <dgm:spPr/>
    </dgm:pt>
    <dgm:pt modelId="{CF084B3E-D12B-48D5-BD71-005518C09D78}" type="pres">
      <dgm:prSet presAssocID="{1C5A8755-2FFC-4EC7-868A-935C02368183}" presName="hierChild5" presStyleCnt="0"/>
      <dgm:spPr/>
    </dgm:pt>
    <dgm:pt modelId="{797864D1-B1D8-4C1F-8484-A48C364D672E}" type="pres">
      <dgm:prSet presAssocID="{5FDA453C-1C4A-47CC-BC6E-98D9740634A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3483749-A031-4DDF-80B9-56C0D9BEE10D}" type="pres">
      <dgm:prSet presAssocID="{3424415D-A506-4528-A875-275577C3D636}" presName="hierRoot2" presStyleCnt="0">
        <dgm:presLayoutVars>
          <dgm:hierBranch val="init"/>
        </dgm:presLayoutVars>
      </dgm:prSet>
      <dgm:spPr/>
    </dgm:pt>
    <dgm:pt modelId="{3837C22F-4F20-4481-9262-7EDD87A01A1F}" type="pres">
      <dgm:prSet presAssocID="{3424415D-A506-4528-A875-275577C3D636}" presName="rootComposite" presStyleCnt="0"/>
      <dgm:spPr/>
    </dgm:pt>
    <dgm:pt modelId="{0DD18610-6F9F-4DBA-BFE4-A96EFAB763D0}" type="pres">
      <dgm:prSet presAssocID="{3424415D-A506-4528-A875-275577C3D63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074D2-9EC1-4C98-80CB-076FD87BF34F}" type="pres">
      <dgm:prSet presAssocID="{3424415D-A506-4528-A875-275577C3D636}" presName="rootConnector" presStyleLbl="node2" presStyleIdx="2" presStyleCnt="4"/>
      <dgm:spPr/>
      <dgm:t>
        <a:bodyPr/>
        <a:lstStyle/>
        <a:p>
          <a:endParaRPr lang="ru-RU"/>
        </a:p>
      </dgm:t>
    </dgm:pt>
    <dgm:pt modelId="{6CC24F0D-BCB0-4A90-A9CC-5D47E722B650}" type="pres">
      <dgm:prSet presAssocID="{3424415D-A506-4528-A875-275577C3D636}" presName="hierChild4" presStyleCnt="0"/>
      <dgm:spPr/>
    </dgm:pt>
    <dgm:pt modelId="{63BCF8EA-C715-4A8E-9623-04F02F7CB75C}" type="pres">
      <dgm:prSet presAssocID="{3424415D-A506-4528-A875-275577C3D636}" presName="hierChild5" presStyleCnt="0"/>
      <dgm:spPr/>
    </dgm:pt>
    <dgm:pt modelId="{13357A15-9AE9-4FD4-B8D9-6795D36826DB}" type="pres">
      <dgm:prSet presAssocID="{8AB489C1-1796-4A37-9516-26CC9FBD85B9}" presName="Name37" presStyleLbl="parChTrans1D2" presStyleIdx="3" presStyleCnt="4"/>
      <dgm:spPr/>
      <dgm:t>
        <a:bodyPr/>
        <a:lstStyle/>
        <a:p>
          <a:endParaRPr lang="ru-RU"/>
        </a:p>
      </dgm:t>
    </dgm:pt>
    <dgm:pt modelId="{0FC722AE-FF97-4F02-A316-C81B5EC1F365}" type="pres">
      <dgm:prSet presAssocID="{E39E6E63-D68C-40B8-943B-126F9765BBB2}" presName="hierRoot2" presStyleCnt="0">
        <dgm:presLayoutVars>
          <dgm:hierBranch val="init"/>
        </dgm:presLayoutVars>
      </dgm:prSet>
      <dgm:spPr/>
    </dgm:pt>
    <dgm:pt modelId="{275A1348-10E5-4BD0-BE3D-FF96FD06014A}" type="pres">
      <dgm:prSet presAssocID="{E39E6E63-D68C-40B8-943B-126F9765BBB2}" presName="rootComposite" presStyleCnt="0"/>
      <dgm:spPr/>
    </dgm:pt>
    <dgm:pt modelId="{87861D84-1AF1-4724-90D3-8B2B1F10F6BF}" type="pres">
      <dgm:prSet presAssocID="{E39E6E63-D68C-40B8-943B-126F9765BBB2}" presName="rootText" presStyleLbl="node2" presStyleIdx="3" presStyleCnt="4" custScaleX="110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E3FAB4-8D33-4829-8C58-4D8F9917CA29}" type="pres">
      <dgm:prSet presAssocID="{E39E6E63-D68C-40B8-943B-126F9765BBB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8D021D3-A3F1-4E81-84CE-E59D8BFBBD08}" type="pres">
      <dgm:prSet presAssocID="{E39E6E63-D68C-40B8-943B-126F9765BBB2}" presName="hierChild4" presStyleCnt="0"/>
      <dgm:spPr/>
    </dgm:pt>
    <dgm:pt modelId="{87AF2C29-E8CA-4E39-BA5A-507014089062}" type="pres">
      <dgm:prSet presAssocID="{E39E6E63-D68C-40B8-943B-126F9765BBB2}" presName="hierChild5" presStyleCnt="0"/>
      <dgm:spPr/>
    </dgm:pt>
    <dgm:pt modelId="{6AD74EA5-5E55-45C7-B246-0CFBB408C4BC}" type="pres">
      <dgm:prSet presAssocID="{B8C0B1C8-B2B9-400F-AABF-8485D682C9BA}" presName="hierChild3" presStyleCnt="0"/>
      <dgm:spPr/>
    </dgm:pt>
  </dgm:ptLst>
  <dgm:cxnLst>
    <dgm:cxn modelId="{6C062D22-5C8C-429D-A6FD-718BAD7D5DD8}" type="presOf" srcId="{1C5A8755-2FFC-4EC7-868A-935C02368183}" destId="{84637B21-7B3D-4123-8DB9-4ED881721A32}" srcOrd="1" destOrd="0" presId="urn:microsoft.com/office/officeart/2005/8/layout/orgChart1"/>
    <dgm:cxn modelId="{7B6050E5-564A-4123-96B7-B4996CCFFD21}" type="presOf" srcId="{6939F7AB-09E5-467C-BAA7-FBF976F5EBFC}" destId="{777B9847-BCF6-4840-B101-1FEF8236686A}" srcOrd="0" destOrd="0" presId="urn:microsoft.com/office/officeart/2005/8/layout/orgChart1"/>
    <dgm:cxn modelId="{DBB118A8-166F-46F2-A441-16E0FA9EA87B}" type="presOf" srcId="{56AD5051-D072-4F73-8B7F-44EDF0717926}" destId="{CF3B952B-AE2F-4FE8-9252-704F1C1C1A13}" srcOrd="0" destOrd="0" presId="urn:microsoft.com/office/officeart/2005/8/layout/orgChart1"/>
    <dgm:cxn modelId="{931A4D6A-B72D-454C-AAC1-2B84664F9AC5}" type="presOf" srcId="{B8C0B1C8-B2B9-400F-AABF-8485D682C9BA}" destId="{17265CB3-6B4E-4294-BB79-8E126A596953}" srcOrd="0" destOrd="0" presId="urn:microsoft.com/office/officeart/2005/8/layout/orgChart1"/>
    <dgm:cxn modelId="{DE401CEF-6A9B-4C1D-AB72-2F3CF469D7F7}" type="presOf" srcId="{EE1B93C3-7F00-4B8C-9E74-C28DCB633462}" destId="{FC06E291-7480-43C0-8F96-96B279570E3A}" srcOrd="0" destOrd="0" presId="urn:microsoft.com/office/officeart/2005/8/layout/orgChart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2A8B7331-EEEE-47E2-8F1C-CF2C3B8617A9}" srcId="{B8C0B1C8-B2B9-400F-AABF-8485D682C9BA}" destId="{E39E6E63-D68C-40B8-943B-126F9765BBB2}" srcOrd="3" destOrd="0" parTransId="{8AB489C1-1796-4A37-9516-26CC9FBD85B9}" sibTransId="{B6BEEF89-0D8C-41C5-8351-DCE345A5FE00}"/>
    <dgm:cxn modelId="{ED0AB1A6-F8F3-41AF-B5F7-EC3C17A36B85}" type="presOf" srcId="{3424415D-A506-4528-A875-275577C3D636}" destId="{BE4074D2-9EC1-4C98-80CB-076FD87BF34F}" srcOrd="1" destOrd="0" presId="urn:microsoft.com/office/officeart/2005/8/layout/orgChart1"/>
    <dgm:cxn modelId="{E2E34DC3-612E-4D6E-BA67-33D70F8030DD}" type="presOf" srcId="{1C5A8755-2FFC-4EC7-868A-935C02368183}" destId="{78E16B7E-B311-41F5-8972-8374045774B2}" srcOrd="0" destOrd="0" presId="urn:microsoft.com/office/officeart/2005/8/layout/orgChart1"/>
    <dgm:cxn modelId="{4FFDEDC9-854E-43E8-AFB8-5A1346E56BF4}" type="presOf" srcId="{94D46AA4-525B-4A6E-9D35-010EF0092B05}" destId="{429C5998-5CD9-49E2-85F5-254CD692BDDA}" srcOrd="0" destOrd="0" presId="urn:microsoft.com/office/officeart/2005/8/layout/orgChart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61758B60-D420-480D-81E7-473DBDE7B131}" type="presOf" srcId="{E39E6E63-D68C-40B8-943B-126F9765BBB2}" destId="{BFE3FAB4-8D33-4829-8C58-4D8F9917CA29}" srcOrd="1" destOrd="0" presId="urn:microsoft.com/office/officeart/2005/8/layout/orgChart1"/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38AED5BE-71F4-497A-9846-64F5662335B1}" type="presOf" srcId="{B8C0B1C8-B2B9-400F-AABF-8485D682C9BA}" destId="{3A9E1A41-645C-411C-A816-C6F6334A6292}" srcOrd="1" destOrd="0" presId="urn:microsoft.com/office/officeart/2005/8/layout/orgChart1"/>
    <dgm:cxn modelId="{043FE09E-24B6-4D8B-BE56-475D916B2522}" type="presOf" srcId="{8AB489C1-1796-4A37-9516-26CC9FBD85B9}" destId="{13357A15-9AE9-4FD4-B8D9-6795D36826DB}" srcOrd="0" destOrd="0" presId="urn:microsoft.com/office/officeart/2005/8/layout/orgChart1"/>
    <dgm:cxn modelId="{7A8760EC-28B8-44D4-87DD-3055EB34B468}" type="presOf" srcId="{5FDA453C-1C4A-47CC-BC6E-98D9740634AF}" destId="{797864D1-B1D8-4C1F-8484-A48C364D672E}" srcOrd="0" destOrd="0" presId="urn:microsoft.com/office/officeart/2005/8/layout/orgChart1"/>
    <dgm:cxn modelId="{B606400A-85CA-4AB5-BE56-0749C8341384}" type="presOf" srcId="{6939F7AB-09E5-467C-BAA7-FBF976F5EBFC}" destId="{858DCB49-F1F4-4D0A-BDE4-E7FC45563CB3}" srcOrd="1" destOrd="0" presId="urn:microsoft.com/office/officeart/2005/8/layout/orgChart1"/>
    <dgm:cxn modelId="{25D72BF9-DFC5-4BD4-B602-92ABECA1B02F}" type="presOf" srcId="{E39E6E63-D68C-40B8-943B-126F9765BBB2}" destId="{87861D84-1AF1-4724-90D3-8B2B1F10F6BF}" srcOrd="0" destOrd="0" presId="urn:microsoft.com/office/officeart/2005/8/layout/orgChart1"/>
    <dgm:cxn modelId="{D8D1F204-25D5-4D98-AA53-D1B708C76002}" type="presOf" srcId="{3424415D-A506-4528-A875-275577C3D636}" destId="{0DD18610-6F9F-4DBA-BFE4-A96EFAB763D0}" srcOrd="0" destOrd="0" presId="urn:microsoft.com/office/officeart/2005/8/layout/orgChart1"/>
    <dgm:cxn modelId="{0555A093-723C-46D4-AB4D-DB2C99C75078}" type="presParOf" srcId="{429C5998-5CD9-49E2-85F5-254CD692BDDA}" destId="{865F7234-4DF9-4F86-8DA9-62F966D11B99}" srcOrd="0" destOrd="0" presId="urn:microsoft.com/office/officeart/2005/8/layout/orgChart1"/>
    <dgm:cxn modelId="{1ECF2E47-DC1D-4953-8E43-BAF4B147A0E1}" type="presParOf" srcId="{865F7234-4DF9-4F86-8DA9-62F966D11B99}" destId="{78A84185-EE02-4F44-8CB6-614E12ED80A0}" srcOrd="0" destOrd="0" presId="urn:microsoft.com/office/officeart/2005/8/layout/orgChart1"/>
    <dgm:cxn modelId="{D4BE5862-8C19-43C9-B1A7-86D50487C0E7}" type="presParOf" srcId="{78A84185-EE02-4F44-8CB6-614E12ED80A0}" destId="{17265CB3-6B4E-4294-BB79-8E126A596953}" srcOrd="0" destOrd="0" presId="urn:microsoft.com/office/officeart/2005/8/layout/orgChart1"/>
    <dgm:cxn modelId="{DCC26A30-6711-4B43-8912-47145D867A43}" type="presParOf" srcId="{78A84185-EE02-4F44-8CB6-614E12ED80A0}" destId="{3A9E1A41-645C-411C-A816-C6F6334A6292}" srcOrd="1" destOrd="0" presId="urn:microsoft.com/office/officeart/2005/8/layout/orgChart1"/>
    <dgm:cxn modelId="{41F6103C-2EAC-47AB-9436-E93E08E6D214}" type="presParOf" srcId="{865F7234-4DF9-4F86-8DA9-62F966D11B99}" destId="{5E293189-6ABA-4F28-B58E-538B05670D66}" srcOrd="1" destOrd="0" presId="urn:microsoft.com/office/officeart/2005/8/layout/orgChart1"/>
    <dgm:cxn modelId="{693A0A81-8DE6-4CFB-8BDD-19CD14170EA3}" type="presParOf" srcId="{5E293189-6ABA-4F28-B58E-538B05670D66}" destId="{CF3B952B-AE2F-4FE8-9252-704F1C1C1A13}" srcOrd="0" destOrd="0" presId="urn:microsoft.com/office/officeart/2005/8/layout/orgChart1"/>
    <dgm:cxn modelId="{104DD6C7-F331-4E91-B788-22763D93EDE5}" type="presParOf" srcId="{5E293189-6ABA-4F28-B58E-538B05670D66}" destId="{97F50780-20EC-4562-A4C1-769037AAE5FB}" srcOrd="1" destOrd="0" presId="urn:microsoft.com/office/officeart/2005/8/layout/orgChart1"/>
    <dgm:cxn modelId="{A4AB5169-98FF-47AD-A0E6-0352C6DF9FB2}" type="presParOf" srcId="{97F50780-20EC-4562-A4C1-769037AAE5FB}" destId="{D383892E-C044-4D21-A4F1-2E98D6FD922B}" srcOrd="0" destOrd="0" presId="urn:microsoft.com/office/officeart/2005/8/layout/orgChart1"/>
    <dgm:cxn modelId="{6B517B06-481D-4EC5-98E2-4F0C3BAF99E5}" type="presParOf" srcId="{D383892E-C044-4D21-A4F1-2E98D6FD922B}" destId="{777B9847-BCF6-4840-B101-1FEF8236686A}" srcOrd="0" destOrd="0" presId="urn:microsoft.com/office/officeart/2005/8/layout/orgChart1"/>
    <dgm:cxn modelId="{DC9EF33A-A612-4295-822A-A2F3632CA5E3}" type="presParOf" srcId="{D383892E-C044-4D21-A4F1-2E98D6FD922B}" destId="{858DCB49-F1F4-4D0A-BDE4-E7FC45563CB3}" srcOrd="1" destOrd="0" presId="urn:microsoft.com/office/officeart/2005/8/layout/orgChart1"/>
    <dgm:cxn modelId="{622F8CB1-79E4-4B15-93D7-C44EF69D3FC3}" type="presParOf" srcId="{97F50780-20EC-4562-A4C1-769037AAE5FB}" destId="{2A5E07CE-F517-44A3-9D0E-A50E5B9644E8}" srcOrd="1" destOrd="0" presId="urn:microsoft.com/office/officeart/2005/8/layout/orgChart1"/>
    <dgm:cxn modelId="{6AC018FD-DFF8-445E-A1BE-5AA96FB26803}" type="presParOf" srcId="{97F50780-20EC-4562-A4C1-769037AAE5FB}" destId="{5BC49930-D7CF-439A-AD99-041DB2EA1CD3}" srcOrd="2" destOrd="0" presId="urn:microsoft.com/office/officeart/2005/8/layout/orgChart1"/>
    <dgm:cxn modelId="{ABC53308-07C2-4A84-B79B-A81A7C45185A}" type="presParOf" srcId="{5E293189-6ABA-4F28-B58E-538B05670D66}" destId="{FC06E291-7480-43C0-8F96-96B279570E3A}" srcOrd="2" destOrd="0" presId="urn:microsoft.com/office/officeart/2005/8/layout/orgChart1"/>
    <dgm:cxn modelId="{5C0C0305-B70E-4BD2-9EFB-92F96C6E1FD8}" type="presParOf" srcId="{5E293189-6ABA-4F28-B58E-538B05670D66}" destId="{E170917F-9038-4F50-A03A-C70998FB17C5}" srcOrd="3" destOrd="0" presId="urn:microsoft.com/office/officeart/2005/8/layout/orgChart1"/>
    <dgm:cxn modelId="{E5D06DA0-4508-4839-88A1-3B7F8AA0ABEF}" type="presParOf" srcId="{E170917F-9038-4F50-A03A-C70998FB17C5}" destId="{8D6AB584-DBD5-4B94-B0C4-059FCC382947}" srcOrd="0" destOrd="0" presId="urn:microsoft.com/office/officeart/2005/8/layout/orgChart1"/>
    <dgm:cxn modelId="{DE32F0B0-E638-4B89-9535-455367AE9934}" type="presParOf" srcId="{8D6AB584-DBD5-4B94-B0C4-059FCC382947}" destId="{78E16B7E-B311-41F5-8972-8374045774B2}" srcOrd="0" destOrd="0" presId="urn:microsoft.com/office/officeart/2005/8/layout/orgChart1"/>
    <dgm:cxn modelId="{8053395F-D831-4C7D-89F8-77AE76421FB2}" type="presParOf" srcId="{8D6AB584-DBD5-4B94-B0C4-059FCC382947}" destId="{84637B21-7B3D-4123-8DB9-4ED881721A32}" srcOrd="1" destOrd="0" presId="urn:microsoft.com/office/officeart/2005/8/layout/orgChart1"/>
    <dgm:cxn modelId="{FF982030-2D07-4DE7-ACDF-67ED6C45ACCE}" type="presParOf" srcId="{E170917F-9038-4F50-A03A-C70998FB17C5}" destId="{3FAC7B48-674D-4C24-89B2-3C058B692113}" srcOrd="1" destOrd="0" presId="urn:microsoft.com/office/officeart/2005/8/layout/orgChart1"/>
    <dgm:cxn modelId="{9A55E9E5-92D1-4539-822A-7AB8B59D96C6}" type="presParOf" srcId="{E170917F-9038-4F50-A03A-C70998FB17C5}" destId="{CF084B3E-D12B-48D5-BD71-005518C09D78}" srcOrd="2" destOrd="0" presId="urn:microsoft.com/office/officeart/2005/8/layout/orgChart1"/>
    <dgm:cxn modelId="{FA9D0E85-7A3C-472C-90C9-4A88F6434926}" type="presParOf" srcId="{5E293189-6ABA-4F28-B58E-538B05670D66}" destId="{797864D1-B1D8-4C1F-8484-A48C364D672E}" srcOrd="4" destOrd="0" presId="urn:microsoft.com/office/officeart/2005/8/layout/orgChart1"/>
    <dgm:cxn modelId="{DE918179-DF8C-4946-8E9E-5034EB3B9AAC}" type="presParOf" srcId="{5E293189-6ABA-4F28-B58E-538B05670D66}" destId="{03483749-A031-4DDF-80B9-56C0D9BEE10D}" srcOrd="5" destOrd="0" presId="urn:microsoft.com/office/officeart/2005/8/layout/orgChart1"/>
    <dgm:cxn modelId="{DF7F7D79-4C7A-411C-964C-9E321507552B}" type="presParOf" srcId="{03483749-A031-4DDF-80B9-56C0D9BEE10D}" destId="{3837C22F-4F20-4481-9262-7EDD87A01A1F}" srcOrd="0" destOrd="0" presId="urn:microsoft.com/office/officeart/2005/8/layout/orgChart1"/>
    <dgm:cxn modelId="{C33EA9A6-4279-4188-B881-FB9BD586B9C9}" type="presParOf" srcId="{3837C22F-4F20-4481-9262-7EDD87A01A1F}" destId="{0DD18610-6F9F-4DBA-BFE4-A96EFAB763D0}" srcOrd="0" destOrd="0" presId="urn:microsoft.com/office/officeart/2005/8/layout/orgChart1"/>
    <dgm:cxn modelId="{D365897A-A19F-45A2-9DAF-C0FFB15AE160}" type="presParOf" srcId="{3837C22F-4F20-4481-9262-7EDD87A01A1F}" destId="{BE4074D2-9EC1-4C98-80CB-076FD87BF34F}" srcOrd="1" destOrd="0" presId="urn:microsoft.com/office/officeart/2005/8/layout/orgChart1"/>
    <dgm:cxn modelId="{18325DFD-9578-49E4-87A1-4B2061785D2B}" type="presParOf" srcId="{03483749-A031-4DDF-80B9-56C0D9BEE10D}" destId="{6CC24F0D-BCB0-4A90-A9CC-5D47E722B650}" srcOrd="1" destOrd="0" presId="urn:microsoft.com/office/officeart/2005/8/layout/orgChart1"/>
    <dgm:cxn modelId="{ADFCE484-6C20-4A9D-9383-F29F278765F3}" type="presParOf" srcId="{03483749-A031-4DDF-80B9-56C0D9BEE10D}" destId="{63BCF8EA-C715-4A8E-9623-04F02F7CB75C}" srcOrd="2" destOrd="0" presId="urn:microsoft.com/office/officeart/2005/8/layout/orgChart1"/>
    <dgm:cxn modelId="{651DE83A-43B5-40E7-8060-DE90123095D2}" type="presParOf" srcId="{5E293189-6ABA-4F28-B58E-538B05670D66}" destId="{13357A15-9AE9-4FD4-B8D9-6795D36826DB}" srcOrd="6" destOrd="0" presId="urn:microsoft.com/office/officeart/2005/8/layout/orgChart1"/>
    <dgm:cxn modelId="{B4657B51-1A62-4FDE-87DC-F4781E248241}" type="presParOf" srcId="{5E293189-6ABA-4F28-B58E-538B05670D66}" destId="{0FC722AE-FF97-4F02-A316-C81B5EC1F365}" srcOrd="7" destOrd="0" presId="urn:microsoft.com/office/officeart/2005/8/layout/orgChart1"/>
    <dgm:cxn modelId="{D38B12EC-C4F8-482A-B583-6E3F18E370E9}" type="presParOf" srcId="{0FC722AE-FF97-4F02-A316-C81B5EC1F365}" destId="{275A1348-10E5-4BD0-BE3D-FF96FD06014A}" srcOrd="0" destOrd="0" presId="urn:microsoft.com/office/officeart/2005/8/layout/orgChart1"/>
    <dgm:cxn modelId="{A6D1F6D2-D535-490E-9384-6AB3445E15CC}" type="presParOf" srcId="{275A1348-10E5-4BD0-BE3D-FF96FD06014A}" destId="{87861D84-1AF1-4724-90D3-8B2B1F10F6BF}" srcOrd="0" destOrd="0" presId="urn:microsoft.com/office/officeart/2005/8/layout/orgChart1"/>
    <dgm:cxn modelId="{90787BE2-CF7E-44EA-BB2C-52045A727D17}" type="presParOf" srcId="{275A1348-10E5-4BD0-BE3D-FF96FD06014A}" destId="{BFE3FAB4-8D33-4829-8C58-4D8F9917CA29}" srcOrd="1" destOrd="0" presId="urn:microsoft.com/office/officeart/2005/8/layout/orgChart1"/>
    <dgm:cxn modelId="{8AEA0166-2147-4438-89D5-FADAE872071E}" type="presParOf" srcId="{0FC722AE-FF97-4F02-A316-C81B5EC1F365}" destId="{B8D021D3-A3F1-4E81-84CE-E59D8BFBBD08}" srcOrd="1" destOrd="0" presId="urn:microsoft.com/office/officeart/2005/8/layout/orgChart1"/>
    <dgm:cxn modelId="{5064349D-78AB-4667-878D-F0D25A5CAA89}" type="presParOf" srcId="{0FC722AE-FF97-4F02-A316-C81B5EC1F365}" destId="{87AF2C29-E8CA-4E39-BA5A-507014089062}" srcOrd="2" destOrd="0" presId="urn:microsoft.com/office/officeart/2005/8/layout/orgChart1"/>
    <dgm:cxn modelId="{B32F2582-FB61-41BC-8A88-ED3CB0D8E735}" type="presParOf" srcId="{865F7234-4DF9-4F86-8DA9-62F966D11B99}" destId="{6AD74EA5-5E55-45C7-B246-0CFBB408C4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28E78-6920-492E-A57C-5721678729C4}">
      <dsp:nvSpPr>
        <dsp:cNvPr id="0" name=""/>
        <dsp:cNvSpPr/>
      </dsp:nvSpPr>
      <dsp:spPr>
        <a:xfrm>
          <a:off x="3539539" y="408413"/>
          <a:ext cx="2355754" cy="57834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66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noProof="0" dirty="0" smtClean="0">
              <a:solidFill>
                <a:srgbClr val="800080"/>
              </a:solidFill>
            </a:rPr>
            <a:t>ЗАДАЧИ</a:t>
          </a:r>
          <a:endParaRPr lang="ru-RU" sz="2700" b="1" kern="1200" noProof="0" dirty="0">
            <a:solidFill>
              <a:srgbClr val="800080"/>
            </a:solidFill>
          </a:endParaRPr>
        </a:p>
      </dsp:txBody>
      <dsp:txXfrm>
        <a:off x="3567772" y="436646"/>
        <a:ext cx="2299288" cy="521881"/>
      </dsp:txXfrm>
    </dsp:sp>
    <dsp:sp modelId="{E0305B7E-C0A3-4A41-A19C-CF2D2980FEF5}">
      <dsp:nvSpPr>
        <dsp:cNvPr id="0" name=""/>
        <dsp:cNvSpPr/>
      </dsp:nvSpPr>
      <dsp:spPr>
        <a:xfrm rot="9168049">
          <a:off x="2750307" y="1326515"/>
          <a:ext cx="1486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661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5AF6C-E88C-4E43-A4BD-BF17F350D666}">
      <dsp:nvSpPr>
        <dsp:cNvPr id="0" name=""/>
        <dsp:cNvSpPr/>
      </dsp:nvSpPr>
      <dsp:spPr>
        <a:xfrm>
          <a:off x="752402" y="1666268"/>
          <a:ext cx="2585038" cy="809492"/>
        </a:xfrm>
        <a:prstGeom prst="roundRect">
          <a:avLst/>
        </a:prstGeom>
        <a:solidFill>
          <a:srgbClr val="D5FFD5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rtlCol="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noProof="0" dirty="0" smtClean="0">
              <a:solidFill>
                <a:srgbClr val="003300"/>
              </a:solidFill>
            </a:rPr>
            <a:t>Воспитание</a:t>
          </a:r>
          <a:endParaRPr lang="ru-RU" sz="2800" b="1" kern="1200" noProof="0" dirty="0">
            <a:solidFill>
              <a:srgbClr val="003300"/>
            </a:solidFill>
          </a:endParaRPr>
        </a:p>
      </dsp:txBody>
      <dsp:txXfrm>
        <a:off x="791918" y="1705784"/>
        <a:ext cx="2506006" cy="730460"/>
      </dsp:txXfrm>
    </dsp:sp>
    <dsp:sp modelId="{7A9A3794-3B6D-493B-8CAD-E60974824C60}">
      <dsp:nvSpPr>
        <dsp:cNvPr id="0" name=""/>
        <dsp:cNvSpPr/>
      </dsp:nvSpPr>
      <dsp:spPr>
        <a:xfrm rot="1573880">
          <a:off x="5225266" y="1325904"/>
          <a:ext cx="15345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45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368CB-FF3C-4D61-9A78-466715CBA086}">
      <dsp:nvSpPr>
        <dsp:cNvPr id="0" name=""/>
        <dsp:cNvSpPr/>
      </dsp:nvSpPr>
      <dsp:spPr>
        <a:xfrm>
          <a:off x="6101816" y="1665048"/>
          <a:ext cx="2800896" cy="809492"/>
        </a:xfrm>
        <a:prstGeom prst="roundRect">
          <a:avLst/>
        </a:prstGeom>
        <a:solidFill>
          <a:srgbClr val="D5FFD5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rtlCol="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noProof="0" dirty="0" smtClean="0">
              <a:solidFill>
                <a:srgbClr val="003300"/>
              </a:solidFill>
            </a:rPr>
            <a:t>Образование</a:t>
          </a:r>
          <a:endParaRPr lang="ru-RU" sz="2800" b="1" kern="1200" noProof="0" dirty="0">
            <a:solidFill>
              <a:srgbClr val="003300"/>
            </a:solidFill>
          </a:endParaRPr>
        </a:p>
      </dsp:txBody>
      <dsp:txXfrm>
        <a:off x="6141332" y="1704564"/>
        <a:ext cx="2721864" cy="730460"/>
      </dsp:txXfrm>
    </dsp:sp>
    <dsp:sp modelId="{A783234A-488D-468D-B950-F7A22D573A03}">
      <dsp:nvSpPr>
        <dsp:cNvPr id="0" name=""/>
        <dsp:cNvSpPr/>
      </dsp:nvSpPr>
      <dsp:spPr>
        <a:xfrm rot="5286458">
          <a:off x="4395338" y="1329532"/>
          <a:ext cx="6859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591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383B9-E75F-413A-8B95-733226DEF82F}">
      <dsp:nvSpPr>
        <dsp:cNvPr id="0" name=""/>
        <dsp:cNvSpPr/>
      </dsp:nvSpPr>
      <dsp:spPr>
        <a:xfrm>
          <a:off x="3635732" y="1672303"/>
          <a:ext cx="2254524" cy="809492"/>
        </a:xfrm>
        <a:prstGeom prst="roundRect">
          <a:avLst/>
        </a:prstGeom>
        <a:solidFill>
          <a:srgbClr val="D5FFD5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rtlCol="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noProof="0" dirty="0" smtClean="0">
              <a:solidFill>
                <a:srgbClr val="003300"/>
              </a:solidFill>
            </a:rPr>
            <a:t>Развитие</a:t>
          </a:r>
          <a:endParaRPr lang="ru-RU" sz="2800" b="1" kern="1200" noProof="0" dirty="0">
            <a:solidFill>
              <a:srgbClr val="003300"/>
            </a:solidFill>
          </a:endParaRPr>
        </a:p>
      </dsp:txBody>
      <dsp:txXfrm>
        <a:off x="3675248" y="1711819"/>
        <a:ext cx="2175492" cy="730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57A15-9AE9-4FD4-B8D9-6795D36826DB}">
      <dsp:nvSpPr>
        <dsp:cNvPr id="0" name=""/>
        <dsp:cNvSpPr/>
      </dsp:nvSpPr>
      <dsp:spPr>
        <a:xfrm>
          <a:off x="4822190" y="1891730"/>
          <a:ext cx="3691297" cy="4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546"/>
              </a:lnTo>
              <a:lnTo>
                <a:pt x="3691297" y="213546"/>
              </a:lnTo>
              <a:lnTo>
                <a:pt x="3691297" y="427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864D1-B1D8-4C1F-8484-A48C364D672E}">
      <dsp:nvSpPr>
        <dsp:cNvPr id="0" name=""/>
        <dsp:cNvSpPr/>
      </dsp:nvSpPr>
      <dsp:spPr>
        <a:xfrm>
          <a:off x="4822190" y="1891730"/>
          <a:ext cx="1121707" cy="42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546"/>
              </a:lnTo>
              <a:lnTo>
                <a:pt x="1121707" y="213546"/>
              </a:lnTo>
              <a:lnTo>
                <a:pt x="1121707" y="427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6E291-7480-43C0-8F96-96B279570E3A}">
      <dsp:nvSpPr>
        <dsp:cNvPr id="0" name=""/>
        <dsp:cNvSpPr/>
      </dsp:nvSpPr>
      <dsp:spPr>
        <a:xfrm>
          <a:off x="3483031" y="1891730"/>
          <a:ext cx="1339158" cy="427092"/>
        </a:xfrm>
        <a:custGeom>
          <a:avLst/>
          <a:gdLst/>
          <a:ahLst/>
          <a:cxnLst/>
          <a:rect l="0" t="0" r="0" b="0"/>
          <a:pathLst>
            <a:path>
              <a:moveTo>
                <a:pt x="1339158" y="0"/>
              </a:moveTo>
              <a:lnTo>
                <a:pt x="1339158" y="213546"/>
              </a:lnTo>
              <a:lnTo>
                <a:pt x="0" y="213546"/>
              </a:lnTo>
              <a:lnTo>
                <a:pt x="0" y="427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B952B-AE2F-4FE8-9252-704F1C1C1A13}">
      <dsp:nvSpPr>
        <dsp:cNvPr id="0" name=""/>
        <dsp:cNvSpPr/>
      </dsp:nvSpPr>
      <dsp:spPr>
        <a:xfrm>
          <a:off x="1022166" y="1891730"/>
          <a:ext cx="3800023" cy="427092"/>
        </a:xfrm>
        <a:custGeom>
          <a:avLst/>
          <a:gdLst/>
          <a:ahLst/>
          <a:cxnLst/>
          <a:rect l="0" t="0" r="0" b="0"/>
          <a:pathLst>
            <a:path>
              <a:moveTo>
                <a:pt x="3800023" y="0"/>
              </a:moveTo>
              <a:lnTo>
                <a:pt x="3800023" y="213546"/>
              </a:lnTo>
              <a:lnTo>
                <a:pt x="0" y="213546"/>
              </a:lnTo>
              <a:lnTo>
                <a:pt x="0" y="427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65CB3-6B4E-4294-BB79-8E126A596953}">
      <dsp:nvSpPr>
        <dsp:cNvPr id="0" name=""/>
        <dsp:cNvSpPr/>
      </dsp:nvSpPr>
      <dsp:spPr>
        <a:xfrm>
          <a:off x="1019187" y="874844"/>
          <a:ext cx="7606005" cy="1016886"/>
        </a:xfrm>
        <a:prstGeom prst="rect">
          <a:avLst/>
        </a:prstGeom>
        <a:solidFill>
          <a:srgbClr val="CC99FF"/>
        </a:solidFill>
        <a:ln w="12700" cap="flat" cmpd="sng" algn="ctr">
          <a:solidFill>
            <a:srgbClr val="8B4A9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noProof="0" dirty="0" smtClean="0">
              <a:solidFill>
                <a:srgbClr val="660066"/>
              </a:solidFill>
            </a:rPr>
            <a:t>Педагогическое образование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noProof="0" dirty="0" smtClean="0">
              <a:solidFill>
                <a:srgbClr val="660066"/>
              </a:solidFill>
            </a:rPr>
            <a:t>и просвещение родителей:</a:t>
          </a:r>
          <a:endParaRPr lang="ru-RU" sz="2800" b="1" kern="1200" noProof="0" dirty="0">
            <a:solidFill>
              <a:srgbClr val="660066"/>
            </a:solidFill>
          </a:endParaRPr>
        </a:p>
      </dsp:txBody>
      <dsp:txXfrm>
        <a:off x="1019187" y="874844"/>
        <a:ext cx="7606005" cy="1016886"/>
      </dsp:txXfrm>
    </dsp:sp>
    <dsp:sp modelId="{777B9847-BCF6-4840-B101-1FEF8236686A}">
      <dsp:nvSpPr>
        <dsp:cNvPr id="0" name=""/>
        <dsp:cNvSpPr/>
      </dsp:nvSpPr>
      <dsp:spPr>
        <a:xfrm>
          <a:off x="5280" y="2318823"/>
          <a:ext cx="2033772" cy="10168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8B4A9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 smtClean="0">
              <a:solidFill>
                <a:srgbClr val="660066"/>
              </a:solidFill>
            </a:rPr>
            <a:t>открытые уроки для родителей</a:t>
          </a:r>
          <a:endParaRPr lang="ru-RU" sz="2000" kern="1200" noProof="0" dirty="0">
            <a:solidFill>
              <a:srgbClr val="660066"/>
            </a:solidFill>
          </a:endParaRPr>
        </a:p>
      </dsp:txBody>
      <dsp:txXfrm>
        <a:off x="5280" y="2318823"/>
        <a:ext cx="2033772" cy="1016886"/>
      </dsp:txXfrm>
    </dsp:sp>
    <dsp:sp modelId="{78E16B7E-B311-41F5-8972-8374045774B2}">
      <dsp:nvSpPr>
        <dsp:cNvPr id="0" name=""/>
        <dsp:cNvSpPr/>
      </dsp:nvSpPr>
      <dsp:spPr>
        <a:xfrm>
          <a:off x="2466145" y="2318823"/>
          <a:ext cx="2033772" cy="10168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8B4A9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 smtClean="0">
              <a:solidFill>
                <a:srgbClr val="660066"/>
              </a:solidFill>
            </a:rPr>
            <a:t>родительские</a:t>
          </a:r>
          <a:r>
            <a:rPr lang="ru-RU" sz="2000" kern="1200" noProof="0" dirty="0" smtClean="0">
              <a:solidFill>
                <a:schemeClr val="accent5">
                  <a:lumMod val="75000"/>
                </a:schemeClr>
              </a:solidFill>
            </a:rPr>
            <a:t> </a:t>
          </a:r>
          <a:r>
            <a:rPr lang="ru-RU" sz="2000" kern="1200" noProof="0" dirty="0" smtClean="0">
              <a:solidFill>
                <a:srgbClr val="660066"/>
              </a:solidFill>
            </a:rPr>
            <a:t>собрания</a:t>
          </a:r>
          <a:endParaRPr lang="ru-RU" sz="2000" kern="1200" noProof="0" dirty="0">
            <a:solidFill>
              <a:srgbClr val="660066"/>
            </a:solidFill>
          </a:endParaRPr>
        </a:p>
      </dsp:txBody>
      <dsp:txXfrm>
        <a:off x="2466145" y="2318823"/>
        <a:ext cx="2033772" cy="1016886"/>
      </dsp:txXfrm>
    </dsp:sp>
    <dsp:sp modelId="{0DD18610-6F9F-4DBA-BFE4-A96EFAB763D0}">
      <dsp:nvSpPr>
        <dsp:cNvPr id="0" name=""/>
        <dsp:cNvSpPr/>
      </dsp:nvSpPr>
      <dsp:spPr>
        <a:xfrm>
          <a:off x="4927010" y="2318823"/>
          <a:ext cx="2033772" cy="10168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8B4A9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 smtClean="0">
              <a:solidFill>
                <a:srgbClr val="660066"/>
              </a:solidFill>
            </a:rPr>
            <a:t>консультации</a:t>
          </a:r>
          <a:endParaRPr lang="ru-RU" sz="2000" kern="1200" noProof="0" dirty="0">
            <a:solidFill>
              <a:srgbClr val="660066"/>
            </a:solidFill>
          </a:endParaRPr>
        </a:p>
      </dsp:txBody>
      <dsp:txXfrm>
        <a:off x="4927010" y="2318823"/>
        <a:ext cx="2033772" cy="1016886"/>
      </dsp:txXfrm>
    </dsp:sp>
    <dsp:sp modelId="{87861D84-1AF1-4724-90D3-8B2B1F10F6BF}">
      <dsp:nvSpPr>
        <dsp:cNvPr id="0" name=""/>
        <dsp:cNvSpPr/>
      </dsp:nvSpPr>
      <dsp:spPr>
        <a:xfrm>
          <a:off x="7387875" y="2318823"/>
          <a:ext cx="2251223" cy="10168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8B4A9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>
              <a:solidFill>
                <a:srgbClr val="660066"/>
              </a:solidFill>
            </a:rPr>
            <a:t>отчетный концерт, посвященный Международному дню танца</a:t>
          </a:r>
          <a:endParaRPr lang="ru-RU" sz="1800" kern="1200" noProof="0" dirty="0">
            <a:solidFill>
              <a:srgbClr val="660066"/>
            </a:solidFill>
          </a:endParaRPr>
        </a:p>
      </dsp:txBody>
      <dsp:txXfrm>
        <a:off x="7387875" y="2318823"/>
        <a:ext cx="2251223" cy="101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98B386-5726-46D9-9170-98A7046F4187}" type="datetime1">
              <a:rPr lang="ru-RU" smtClean="0"/>
              <a:pPr rtl="0"/>
              <a:t>19.10.2018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B7E2DA-013A-4A50-B0EF-122D626E8E9F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90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031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69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96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076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83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84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4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6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95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0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266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33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479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6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 descr="Несколько цветов в нижней части слайда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11" name="Группа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20" name="Группа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Овал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9" name="Овал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0" name="Овал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41" name="Группа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Овал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6" name="Группа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65" name="Группа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Овал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4" name="Овал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5" name="Овал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86" name="Группа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Овал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98" name="Группа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3AB1B-22DB-4134-8BA6-12E209DDCEB3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73BAC-217F-459C-9A3E-34F70E621FBC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CE19F-B81C-4922-B1EB-0F8271D9DC41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 descr="Несколько цветов в левой части слайда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9" name="Группа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20" name="Полилиния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3" name="Группа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9" name="Овал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2" name="Полилиния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33" name="Группа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grpSp>
        <p:nvGrpSpPr>
          <p:cNvPr id="83" name="Группа 82" descr="Несколько цветов в правой части слайда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9" name="Группа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4" name="Овал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89171-9E1F-4E61-9224-1A954EF78D3B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30F42-D985-425D-89F1-79A72145FF71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8E014-CA92-4A4A-A03E-8FEE94CC0112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16136-05AD-4C6A-A82B-D5B5BFF90120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7A03-FA5B-433B-B25A-E679BFE156B3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95E51-3C32-476D-AA5F-A9104A651FE6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 descr="Один цветок в правой части слайда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2" name="Группа 61" descr="Несколько цветов в левой части слайда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28" name="Группа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49" name="Группа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5" name="Овал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6C87762-5E23-4D5F-9EE4-677E1671EE9A}" type="datetime1">
              <a:rPr lang="ru-RU" noProof="0" smtClean="0"/>
              <a:pPr rtl="0"/>
              <a:t>19.10.2018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830" y="2687950"/>
            <a:ext cx="2258138" cy="27502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0" y="1514944"/>
            <a:ext cx="2786777" cy="3726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14944"/>
            <a:ext cx="9144000" cy="1230630"/>
          </a:xfrm>
        </p:spPr>
        <p:txBody>
          <a:bodyPr rtlCol="0"/>
          <a:lstStyle/>
          <a:p>
            <a:r>
              <a:rPr lang="ru-RU" b="1" dirty="0" smtClean="0">
                <a:solidFill>
                  <a:srgbClr val="FB3646"/>
                </a:solidFill>
                <a:effectLst/>
              </a:rPr>
              <a:t>  «Танцы Плюс»</a:t>
            </a:r>
            <a:endParaRPr lang="ru-RU" b="1" dirty="0">
              <a:solidFill>
                <a:srgbClr val="FB3646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3388" y="2856591"/>
            <a:ext cx="9254612" cy="1082939"/>
          </a:xfrm>
        </p:spPr>
        <p:txBody>
          <a:bodyPr rtlCol="0"/>
          <a:lstStyle/>
          <a:p>
            <a:r>
              <a:rPr lang="ru-RU" b="1" dirty="0">
                <a:solidFill>
                  <a:srgbClr val="9933FF"/>
                </a:solidFill>
                <a:effectLst/>
              </a:rPr>
              <a:t>Дополнительная образовательная программа </a:t>
            </a:r>
          </a:p>
          <a:p>
            <a:r>
              <a:rPr lang="ru-RU" b="1" dirty="0">
                <a:solidFill>
                  <a:srgbClr val="9933FF"/>
                </a:solidFill>
                <a:effectLst/>
              </a:rPr>
              <a:t>по обучению детей современному танцу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44500" y="240497"/>
            <a:ext cx="11125200" cy="10829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Муниципальное бюджетное дошкольное образовательное учреждение </a:t>
            </a:r>
            <a:endParaRPr lang="ru-RU" sz="2000" b="1" dirty="0" smtClean="0"/>
          </a:p>
          <a:p>
            <a:r>
              <a:rPr lang="ru-RU" sz="2000" b="1" dirty="0" smtClean="0"/>
              <a:t>«</a:t>
            </a:r>
            <a:r>
              <a:rPr lang="ru-RU" sz="2000" b="1" dirty="0"/>
              <a:t>Центр развития ребенка – детский сад № 7 «Елочка»</a:t>
            </a:r>
          </a:p>
          <a:p>
            <a:r>
              <a:rPr lang="ru-RU" sz="2000" b="1" dirty="0"/>
              <a:t>г</a:t>
            </a:r>
            <a:r>
              <a:rPr lang="ru-RU" sz="2000" b="1" dirty="0" smtClean="0"/>
              <a:t>. Ханты-Мансийск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96000" y="4183164"/>
            <a:ext cx="43813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Воспитатель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хореографии:</a:t>
            </a:r>
          </a:p>
          <a:p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Стополянская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649" y="565653"/>
            <a:ext cx="10889673" cy="100189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Ожидаемый результат в обогащении танцевального опыта </a:t>
            </a:r>
            <a:r>
              <a:rPr lang="ru-RU" b="1" dirty="0" smtClean="0">
                <a:solidFill>
                  <a:srgbClr val="FF0000"/>
                </a:solidFill>
              </a:rPr>
              <a:t>детей первого года обучения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068779" y="1657853"/>
            <a:ext cx="4203865" cy="574653"/>
          </a:xfrm>
        </p:spPr>
        <p:txBody>
          <a:bodyPr rtlCol="0">
            <a:no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Дети шести лет: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524000" y="2232506"/>
            <a:ext cx="9686306" cy="4295294"/>
          </a:xfrm>
          <a:solidFill>
            <a:srgbClr val="F0ECF8"/>
          </a:solidFill>
        </p:spPr>
        <p:txBody>
          <a:bodyPr rtlCol="0">
            <a:no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знают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хореографические названия изученных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элементов танцев;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знают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основные позиции рук и ног танца; подготовительные танцевальные движения и рисунки;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точно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воспроизводят, с небольшой помощью выполняют изученные элементы танца.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умеют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слушать и слышать музыку, ритмично двигаться под нее;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различают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динамические изменения в музыке;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корректируют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свою деятельность в соответствии с заданиями и замечаниями педагога.</a:t>
            </a:r>
          </a:p>
          <a:p>
            <a:pPr rtl="0"/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397" y="565653"/>
            <a:ext cx="11174681" cy="966264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Ожидаемый результат в обогащении танцевального опыта детей второго года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175656" y="1657853"/>
            <a:ext cx="5174343" cy="574653"/>
          </a:xfrm>
        </p:spPr>
        <p:txBody>
          <a:bodyPr rtlCol="0">
            <a:no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Дети семи лет: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523999" y="2232506"/>
            <a:ext cx="9615055" cy="4295294"/>
          </a:xfrm>
          <a:solidFill>
            <a:srgbClr val="F0ECF8"/>
          </a:solidFill>
        </p:spPr>
        <p:txBody>
          <a:bodyPr rtlCol="0">
            <a:noAutofit/>
          </a:bodyPr>
          <a:lstStyle/>
          <a:p>
            <a:r>
              <a:rPr lang="ru-RU" b="1" dirty="0">
                <a:solidFill>
                  <a:srgbClr val="800080"/>
                </a:solidFill>
              </a:rPr>
              <a:t>знают названия и правила выполнения элементов классического и современного танца;</a:t>
            </a:r>
          </a:p>
          <a:p>
            <a:r>
              <a:rPr lang="ru-RU" b="1" dirty="0">
                <a:solidFill>
                  <a:srgbClr val="800080"/>
                </a:solidFill>
              </a:rPr>
              <a:t>умеют координировать танцевальные движения, ориентируясь в пространстве музыкального зала;</a:t>
            </a:r>
          </a:p>
          <a:p>
            <a:r>
              <a:rPr lang="ru-RU" b="1" dirty="0">
                <a:solidFill>
                  <a:srgbClr val="800080"/>
                </a:solidFill>
              </a:rPr>
              <a:t>умеют выполнять танцевальную связку из нескольких элементов под музыку;</a:t>
            </a:r>
          </a:p>
          <a:p>
            <a:r>
              <a:rPr lang="ru-RU" b="1" dirty="0">
                <a:solidFill>
                  <a:srgbClr val="800080"/>
                </a:solidFill>
              </a:rPr>
              <a:t>овладели умением свободно двигаться под разнохарактерную музыку. </a:t>
            </a:r>
          </a:p>
          <a:p>
            <a:r>
              <a:rPr lang="ru-RU" b="1" dirty="0">
                <a:solidFill>
                  <a:srgbClr val="800080"/>
                </a:solidFill>
              </a:rPr>
              <a:t>контролируют  собственное исполнение, согласовывая его с коллективным</a:t>
            </a:r>
            <a:r>
              <a:rPr lang="ru-RU" b="1" dirty="0" smtClean="0">
                <a:solidFill>
                  <a:srgbClr val="800080"/>
                </a:solidFill>
              </a:rPr>
              <a:t>.</a:t>
            </a:r>
            <a:endParaRPr lang="ru-RU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1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314" y="3028208"/>
            <a:ext cx="1633408" cy="2184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9" y="577528"/>
            <a:ext cx="9144000" cy="1143000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Содержание программного материала</a:t>
            </a:r>
            <a:br>
              <a:rPr lang="ru-RU" b="1" dirty="0">
                <a:solidFill>
                  <a:srgbClr val="FB3646"/>
                </a:solidFill>
              </a:rPr>
            </a:br>
            <a:r>
              <a:rPr lang="ru-RU" b="1" dirty="0">
                <a:solidFill>
                  <a:srgbClr val="FB3646"/>
                </a:solidFill>
              </a:rPr>
              <a:t>1-ый год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046" y="1900823"/>
            <a:ext cx="9440883" cy="4393099"/>
          </a:xfrm>
        </p:spPr>
        <p:txBody>
          <a:bodyPr rtlCol="0">
            <a:normAutofit fontScale="92500"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      </a:t>
            </a:r>
            <a:r>
              <a:rPr lang="ru-RU" sz="2400" dirty="0" smtClean="0">
                <a:solidFill>
                  <a:srgbClr val="003300"/>
                </a:solidFill>
              </a:rPr>
              <a:t>На </a:t>
            </a:r>
            <a:r>
              <a:rPr lang="ru-RU" sz="2400" dirty="0">
                <a:solidFill>
                  <a:srgbClr val="003300"/>
                </a:solidFill>
              </a:rPr>
              <a:t>первом  году обучения основой образовательной деятельности являются музыкально-ритмические игры; дети знакомятся с элементами ритмики и музыкальной грамотой</a:t>
            </a:r>
            <a:r>
              <a:rPr lang="ru-RU" sz="2400" dirty="0" smtClean="0">
                <a:solidFill>
                  <a:srgbClr val="00330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8C4B91"/>
                </a:solidFill>
              </a:rPr>
              <a:t>   </a:t>
            </a:r>
            <a:r>
              <a:rPr lang="ru-RU" sz="2400" b="1" dirty="0" smtClean="0">
                <a:solidFill>
                  <a:srgbClr val="660066"/>
                </a:solidFill>
              </a:rPr>
              <a:t>Задачи  </a:t>
            </a:r>
            <a:r>
              <a:rPr lang="ru-RU" sz="2400" b="1" dirty="0">
                <a:solidFill>
                  <a:srgbClr val="660066"/>
                </a:solidFill>
              </a:rPr>
              <a:t>первого года обучения:</a:t>
            </a:r>
          </a:p>
          <a:p>
            <a:pPr marL="45720" indent="0">
              <a:lnSpc>
                <a:spcPct val="120000"/>
              </a:lnSpc>
            </a:pPr>
            <a:r>
              <a:rPr lang="ru-RU" sz="2400" dirty="0" smtClean="0"/>
              <a:t>   освоить </a:t>
            </a:r>
            <a:r>
              <a:rPr lang="ru-RU" sz="2400" dirty="0"/>
              <a:t>правильную постановку корпуса согласно </a:t>
            </a:r>
            <a:r>
              <a:rPr lang="ru-RU" sz="2400" dirty="0" smtClean="0"/>
              <a:t>            изучаемым </a:t>
            </a:r>
            <a:r>
              <a:rPr lang="ru-RU" sz="2400" dirty="0"/>
              <a:t>танцам;</a:t>
            </a:r>
          </a:p>
          <a:p>
            <a:pPr marL="45720" indent="0"/>
            <a:r>
              <a:rPr lang="ru-RU" sz="2400" dirty="0" smtClean="0"/>
              <a:t>   научить </a:t>
            </a:r>
            <a:r>
              <a:rPr lang="ru-RU" sz="2400" dirty="0"/>
              <a:t>правильно слышать ритмический рисунок танца;</a:t>
            </a:r>
          </a:p>
          <a:p>
            <a:pPr marL="45720" indent="0"/>
            <a:r>
              <a:rPr lang="ru-RU" sz="2400" dirty="0" smtClean="0"/>
              <a:t>    научить </a:t>
            </a:r>
            <a:r>
              <a:rPr lang="ru-RU" sz="2400" dirty="0"/>
              <a:t>ориентироваться в зале и относительно друг друга;</a:t>
            </a:r>
          </a:p>
          <a:p>
            <a:pPr marL="45720" indent="0"/>
            <a:r>
              <a:rPr lang="ru-RU" sz="2400" dirty="0" smtClean="0"/>
              <a:t>     освоить </a:t>
            </a:r>
            <a:r>
              <a:rPr lang="ru-RU" sz="2400" dirty="0"/>
              <a:t>три  танца.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121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7771" y="577528"/>
            <a:ext cx="9144000" cy="1143000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Содержание программного материала</a:t>
            </a:r>
            <a:br>
              <a:rPr lang="ru-RU" b="1" dirty="0">
                <a:solidFill>
                  <a:srgbClr val="FB3646"/>
                </a:solidFill>
              </a:rPr>
            </a:br>
            <a:r>
              <a:rPr lang="ru-RU" b="1" dirty="0" smtClean="0">
                <a:solidFill>
                  <a:srgbClr val="FB3646"/>
                </a:solidFill>
              </a:rPr>
              <a:t>2-ой </a:t>
            </a:r>
            <a:r>
              <a:rPr lang="ru-RU" b="1" dirty="0">
                <a:solidFill>
                  <a:srgbClr val="FB3646"/>
                </a:solidFill>
              </a:rPr>
              <a:t>год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5" y="1710048"/>
            <a:ext cx="10117776" cy="4215739"/>
          </a:xfrm>
        </p:spPr>
        <p:txBody>
          <a:bodyPr rtlCol="0">
            <a:noAutofit/>
          </a:bodyPr>
          <a:lstStyle/>
          <a:p>
            <a:pPr lvl="1" algn="just">
              <a:lnSpc>
                <a:spcPct val="150000"/>
              </a:lnSpc>
              <a:buNone/>
            </a:pPr>
            <a:r>
              <a:rPr lang="ru-RU" sz="1600" dirty="0" smtClean="0">
                <a:solidFill>
                  <a:srgbClr val="006600"/>
                </a:solidFill>
              </a:rPr>
              <a:t>           </a:t>
            </a:r>
            <a:r>
              <a:rPr lang="ru-RU" dirty="0" smtClean="0">
                <a:solidFill>
                  <a:srgbClr val="006600"/>
                </a:solidFill>
              </a:rPr>
              <a:t>На </a:t>
            </a:r>
            <a:r>
              <a:rPr lang="ru-RU" dirty="0">
                <a:solidFill>
                  <a:srgbClr val="006600"/>
                </a:solidFill>
              </a:rPr>
              <a:t>втором году обучения основой образовательной деятельности становятся  элементы классического и современного танца. Также дошкольники знакомятся с элементы сценического танца, как средством развития </a:t>
            </a:r>
            <a:r>
              <a:rPr lang="ru-RU" dirty="0" err="1">
                <a:solidFill>
                  <a:srgbClr val="006600"/>
                </a:solidFill>
              </a:rPr>
              <a:t>танцевальности</a:t>
            </a:r>
            <a:r>
              <a:rPr lang="ru-RU" dirty="0">
                <a:solidFill>
                  <a:srgbClr val="006600"/>
                </a:solidFill>
              </a:rPr>
              <a:t>, исполнительского мастерства и концертной  деятельности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8C4B91"/>
                </a:solidFill>
              </a:rPr>
              <a:t>     </a:t>
            </a:r>
            <a:r>
              <a:rPr lang="ru-RU" b="1" dirty="0" smtClean="0">
                <a:solidFill>
                  <a:srgbClr val="800080"/>
                </a:solidFill>
              </a:rPr>
              <a:t>Задачи </a:t>
            </a:r>
            <a:r>
              <a:rPr lang="ru-RU" b="1" dirty="0">
                <a:solidFill>
                  <a:srgbClr val="800080"/>
                </a:solidFill>
              </a:rPr>
              <a:t>второго года обучения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365760" lvl="1" indent="0">
              <a:lnSpc>
                <a:spcPct val="100000"/>
              </a:lnSpc>
            </a:pPr>
            <a:r>
              <a:rPr lang="ru-RU" b="1" dirty="0" smtClean="0"/>
              <a:t>    освоить </a:t>
            </a:r>
            <a:r>
              <a:rPr lang="ru-RU" b="1" dirty="0"/>
              <a:t>правильную постановку корпуса согласно изучаемым танцам;</a:t>
            </a:r>
          </a:p>
          <a:p>
            <a:pPr marL="365760" lvl="1" indent="0">
              <a:lnSpc>
                <a:spcPct val="100000"/>
              </a:lnSpc>
            </a:pPr>
            <a:r>
              <a:rPr lang="ru-RU" b="1" dirty="0" smtClean="0"/>
              <a:t>    научить </a:t>
            </a:r>
            <a:r>
              <a:rPr lang="ru-RU" b="1" dirty="0"/>
              <a:t>правильно слышать ритмический рисунок танца;</a:t>
            </a:r>
          </a:p>
          <a:p>
            <a:pPr marL="365760" lvl="1" indent="0">
              <a:lnSpc>
                <a:spcPct val="100000"/>
              </a:lnSpc>
            </a:pPr>
            <a:r>
              <a:rPr lang="ru-RU" b="1" dirty="0" smtClean="0"/>
              <a:t>   научить </a:t>
            </a:r>
            <a:r>
              <a:rPr lang="ru-RU" b="1" dirty="0"/>
              <a:t>работать с предметами  во время танца;</a:t>
            </a:r>
          </a:p>
          <a:p>
            <a:pPr marL="365760" lvl="1" indent="0">
              <a:lnSpc>
                <a:spcPct val="100000"/>
              </a:lnSpc>
            </a:pPr>
            <a:r>
              <a:rPr lang="ru-RU" b="1" dirty="0" smtClean="0"/>
              <a:t>    научить </a:t>
            </a:r>
            <a:r>
              <a:rPr lang="ru-RU" b="1" dirty="0"/>
              <a:t>перемещаться в зале и относительно друг друга по кругу, </a:t>
            </a:r>
            <a:endParaRPr lang="ru-RU" b="1" dirty="0" smtClean="0"/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 smtClean="0"/>
              <a:t>по </a:t>
            </a:r>
            <a:r>
              <a:rPr lang="ru-RU" b="1" dirty="0"/>
              <a:t>линиям, в шахматном прядке;</a:t>
            </a:r>
          </a:p>
          <a:p>
            <a:pPr marL="365760" lvl="1" indent="0">
              <a:lnSpc>
                <a:spcPct val="100000"/>
              </a:lnSpc>
            </a:pPr>
            <a:r>
              <a:rPr lang="ru-RU" b="1" dirty="0" smtClean="0"/>
              <a:t>      освоить </a:t>
            </a:r>
            <a:r>
              <a:rPr lang="ru-RU" b="1" dirty="0"/>
              <a:t>4 танца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52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894" y="399398"/>
            <a:ext cx="11127179" cy="1393776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rgbClr val="FB3646"/>
                </a:solidFill>
              </a:rPr>
              <a:t>Формы вовлечения родителей </a:t>
            </a:r>
            <a:r>
              <a:rPr lang="ru-RU" sz="2800" b="1" dirty="0" smtClean="0">
                <a:solidFill>
                  <a:srgbClr val="FB3646"/>
                </a:solidFill>
              </a:rPr>
              <a:t/>
            </a:r>
            <a:br>
              <a:rPr lang="ru-RU" sz="2800" b="1" dirty="0" smtClean="0">
                <a:solidFill>
                  <a:srgbClr val="FB3646"/>
                </a:solidFill>
              </a:rPr>
            </a:br>
            <a:r>
              <a:rPr lang="ru-RU" sz="2800" b="1" dirty="0" smtClean="0">
                <a:solidFill>
                  <a:srgbClr val="FB3646"/>
                </a:solidFill>
              </a:rPr>
              <a:t>в </a:t>
            </a:r>
            <a:r>
              <a:rPr lang="ru-RU" sz="2800" b="1" dirty="0">
                <a:solidFill>
                  <a:srgbClr val="FB3646"/>
                </a:solidFill>
              </a:rPr>
              <a:t>единое образовательное пространство </a:t>
            </a:r>
            <a:r>
              <a:rPr lang="ru-RU" sz="2800" b="1" dirty="0" smtClean="0">
                <a:solidFill>
                  <a:srgbClr val="FB3646"/>
                </a:solidFill>
              </a:rPr>
              <a:t/>
            </a:r>
            <a:br>
              <a:rPr lang="ru-RU" sz="2800" b="1" dirty="0" smtClean="0">
                <a:solidFill>
                  <a:srgbClr val="FB3646"/>
                </a:solidFill>
              </a:rPr>
            </a:br>
            <a:r>
              <a:rPr lang="ru-RU" sz="2800" b="1" dirty="0" smtClean="0">
                <a:solidFill>
                  <a:srgbClr val="FB3646"/>
                </a:solidFill>
              </a:rPr>
              <a:t>«</a:t>
            </a:r>
            <a:r>
              <a:rPr lang="ru-RU" sz="2800" b="1" dirty="0">
                <a:solidFill>
                  <a:srgbClr val="FB3646"/>
                </a:solidFill>
              </a:rPr>
              <a:t>Студия современного танца – семья»</a:t>
            </a:r>
          </a:p>
        </p:txBody>
      </p:sp>
      <p:graphicFrame>
        <p:nvGraphicFramePr>
          <p:cNvPr id="5" name="Объект 4" descr="Простая радиальная схема, показывающая взаимосвязь 3 задач вокруг одной центральной группы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27412"/>
              </p:ext>
            </p:extLst>
          </p:nvPr>
        </p:nvGraphicFramePr>
        <p:xfrm>
          <a:off x="1430020" y="1879599"/>
          <a:ext cx="9644380" cy="4210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9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8914" y="2324634"/>
            <a:ext cx="5783283" cy="149922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4400" b="1" dirty="0" smtClean="0">
                <a:solidFill>
                  <a:srgbClr val="FB3646"/>
                </a:solidFill>
              </a:rPr>
              <a:t>Спасибо </a:t>
            </a:r>
            <a:br>
              <a:rPr lang="ru-RU" sz="4400" b="1" dirty="0" smtClean="0">
                <a:solidFill>
                  <a:srgbClr val="FB3646"/>
                </a:solidFill>
              </a:rPr>
            </a:br>
            <a:r>
              <a:rPr lang="ru-RU" sz="4400" b="1" dirty="0" smtClean="0">
                <a:solidFill>
                  <a:srgbClr val="FB3646"/>
                </a:solidFill>
              </a:rPr>
              <a:t>за внимание!</a:t>
            </a:r>
            <a:endParaRPr lang="ru-RU" sz="4400" b="1" dirty="0">
              <a:solidFill>
                <a:srgbClr val="FB364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63510"/>
            <a:ext cx="6421082" cy="58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610004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Направленность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531917"/>
            <a:ext cx="8973787" cy="3906983"/>
          </a:xfrm>
        </p:spPr>
        <p:txBody>
          <a:bodyPr rtlCol="0"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dirty="0" smtClean="0"/>
              <a:t>        Программа </a:t>
            </a:r>
            <a:r>
              <a:rPr lang="ru-RU" sz="2800" dirty="0"/>
              <a:t>направлена на осуществление хореографического образования старших </a:t>
            </a:r>
            <a:r>
              <a:rPr lang="ru-RU" sz="2800" dirty="0" err="1" smtClean="0"/>
              <a:t>дошколь-ников</a:t>
            </a:r>
            <a:r>
              <a:rPr lang="ru-RU" sz="2800" dirty="0" smtClean="0"/>
              <a:t> </a:t>
            </a:r>
            <a:r>
              <a:rPr lang="ru-RU" sz="2800" dirty="0"/>
              <a:t>в условиях студии современного танца «Танцы плюс», развитие индивидуальных возможностей и творческих способностей детей 5-7 лет посредством обучения современным танцам.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456" y="4965700"/>
            <a:ext cx="1449404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645630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Характеристика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r>
              <a:rPr lang="ru-RU" sz="2800" b="1" dirty="0" smtClean="0">
                <a:solidFill>
                  <a:srgbClr val="9933FF"/>
                </a:solidFill>
              </a:rPr>
              <a:t>по </a:t>
            </a:r>
            <a:r>
              <a:rPr lang="ru-RU" sz="2800" b="1" dirty="0">
                <a:solidFill>
                  <a:srgbClr val="9933FF"/>
                </a:solidFill>
              </a:rPr>
              <a:t>целям </a:t>
            </a:r>
            <a:r>
              <a:rPr lang="ru-RU" sz="2800" b="1" dirty="0" smtClean="0">
                <a:solidFill>
                  <a:srgbClr val="9933FF"/>
                </a:solidFill>
              </a:rPr>
              <a:t>обучения</a:t>
            </a:r>
            <a:r>
              <a:rPr lang="ru-RU" sz="2800" dirty="0" smtClean="0"/>
              <a:t>– </a:t>
            </a:r>
            <a:r>
              <a:rPr lang="ru-RU" sz="2800" dirty="0"/>
              <a:t>развивающая творческие способности в области хореографического искусства;</a:t>
            </a:r>
          </a:p>
          <a:p>
            <a:r>
              <a:rPr lang="ru-RU" sz="2800" b="1" dirty="0" smtClean="0">
                <a:solidFill>
                  <a:srgbClr val="9933FF"/>
                </a:solidFill>
              </a:rPr>
              <a:t>по </a:t>
            </a:r>
            <a:r>
              <a:rPr lang="ru-RU" sz="2800" b="1" dirty="0">
                <a:solidFill>
                  <a:srgbClr val="9933FF"/>
                </a:solidFill>
              </a:rPr>
              <a:t>уровню освоения </a:t>
            </a:r>
            <a:r>
              <a:rPr lang="ru-RU" sz="2800" dirty="0"/>
              <a:t>– дополнительное образование художественно-эстетической направленности;</a:t>
            </a:r>
          </a:p>
          <a:p>
            <a:r>
              <a:rPr lang="ru-RU" sz="2800" b="1" dirty="0" smtClean="0">
                <a:solidFill>
                  <a:srgbClr val="9933FF"/>
                </a:solidFill>
              </a:rPr>
              <a:t>по </a:t>
            </a:r>
            <a:r>
              <a:rPr lang="ru-RU" sz="2800" b="1" dirty="0">
                <a:solidFill>
                  <a:srgbClr val="9933FF"/>
                </a:solidFill>
              </a:rPr>
              <a:t>возрасту </a:t>
            </a:r>
            <a:r>
              <a:rPr lang="ru-RU" sz="2800" dirty="0"/>
              <a:t>– старший дошкольный возраст;</a:t>
            </a:r>
          </a:p>
          <a:p>
            <a:r>
              <a:rPr lang="ru-RU" sz="2800" b="1" dirty="0" smtClean="0">
                <a:solidFill>
                  <a:srgbClr val="9933FF"/>
                </a:solidFill>
              </a:rPr>
              <a:t>по </a:t>
            </a:r>
            <a:r>
              <a:rPr lang="ru-RU" sz="2800" b="1" dirty="0">
                <a:solidFill>
                  <a:srgbClr val="9933FF"/>
                </a:solidFill>
              </a:rPr>
              <a:t>сроку реализации </a:t>
            </a:r>
            <a:r>
              <a:rPr lang="ru-RU" sz="2800" dirty="0"/>
              <a:t>– 2 года;</a:t>
            </a:r>
          </a:p>
          <a:p>
            <a:r>
              <a:rPr lang="ru-RU" sz="2800" b="1" dirty="0" smtClean="0">
                <a:solidFill>
                  <a:srgbClr val="9933FF"/>
                </a:solidFill>
              </a:rPr>
              <a:t>по </a:t>
            </a:r>
            <a:r>
              <a:rPr lang="ru-RU" sz="2800" b="1" dirty="0">
                <a:solidFill>
                  <a:srgbClr val="9933FF"/>
                </a:solidFill>
              </a:rPr>
              <a:t>степени авторства </a:t>
            </a:r>
            <a:r>
              <a:rPr lang="ru-RU" sz="2800" dirty="0"/>
              <a:t>– компилятивная.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075" y="3262478"/>
            <a:ext cx="2433169" cy="325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4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878" y="280645"/>
            <a:ext cx="9144000" cy="1143000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Организационные условия реализации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3782" y="1353788"/>
            <a:ext cx="10105902" cy="5082638"/>
          </a:xfrm>
        </p:spPr>
        <p:txBody>
          <a:bodyPr rtlCol="0"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1800" b="1" dirty="0" smtClean="0"/>
              <a:t>    Программа </a:t>
            </a:r>
            <a:r>
              <a:rPr lang="ru-RU" sz="1800" b="1" dirty="0"/>
              <a:t>реализуется в педагогических условиях МБДОУ «Центр </a:t>
            </a:r>
            <a:r>
              <a:rPr lang="ru-RU" sz="1800" b="1" dirty="0" smtClean="0"/>
              <a:t>развития ребенка </a:t>
            </a:r>
            <a:r>
              <a:rPr lang="ru-RU" sz="1800" b="1" dirty="0"/>
              <a:t>– детский сад № 7 </a:t>
            </a:r>
            <a:r>
              <a:rPr lang="ru-RU" sz="1800" b="1" dirty="0" smtClean="0"/>
              <a:t>«Ёлочка</a:t>
            </a:r>
            <a:r>
              <a:rPr lang="ru-RU" sz="1800" b="1" dirty="0"/>
              <a:t>» и рассчитана на два учебных года</a:t>
            </a:r>
            <a:r>
              <a:rPr lang="ru-RU" sz="1800" b="1" dirty="0" smtClean="0"/>
              <a:t>.</a:t>
            </a:r>
            <a:endParaRPr lang="ru-RU" sz="1800" b="1" dirty="0"/>
          </a:p>
          <a:p>
            <a:pPr marL="365760" lvl="1" indent="0">
              <a:lnSpc>
                <a:spcPct val="100000"/>
              </a:lnSpc>
              <a:buNone/>
            </a:pPr>
            <a:endParaRPr lang="ru-RU" b="1" dirty="0" smtClean="0">
              <a:solidFill>
                <a:srgbClr val="8C4B91"/>
              </a:solidFill>
            </a:endParaRP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8C4B91"/>
                </a:solidFill>
              </a:rPr>
              <a:t>Первый </a:t>
            </a:r>
            <a:r>
              <a:rPr lang="ru-RU" b="1" dirty="0">
                <a:solidFill>
                  <a:srgbClr val="8C4B91"/>
                </a:solidFill>
              </a:rPr>
              <a:t>год обучения </a:t>
            </a:r>
            <a:r>
              <a:rPr lang="ru-RU" dirty="0"/>
              <a:t>– </a:t>
            </a:r>
            <a:r>
              <a:rPr lang="ru-RU" b="1" dirty="0"/>
              <a:t>дети 5-6 лет</a:t>
            </a:r>
            <a:r>
              <a:rPr lang="ru-RU" dirty="0"/>
              <a:t>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8C4B91"/>
                </a:solidFill>
              </a:rPr>
              <a:t>Второй год обучения </a:t>
            </a:r>
            <a:r>
              <a:rPr lang="ru-RU" dirty="0"/>
              <a:t>– </a:t>
            </a:r>
            <a:r>
              <a:rPr lang="ru-RU" b="1" dirty="0"/>
              <a:t>дети 6-7 лет</a:t>
            </a:r>
            <a:r>
              <a:rPr lang="ru-RU" dirty="0"/>
              <a:t>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00B0F0"/>
                </a:solidFill>
              </a:rPr>
              <a:t>Общее количество часов (за учебный год) </a:t>
            </a:r>
            <a:r>
              <a:rPr lang="ru-RU" b="1" dirty="0"/>
              <a:t>– 72 часа.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00B0F0"/>
                </a:solidFill>
              </a:rPr>
              <a:t>Периодичность проведения занятий </a:t>
            </a:r>
            <a:r>
              <a:rPr lang="ru-RU" b="1" dirty="0"/>
              <a:t>– 2 раза в неделю.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8B4A90"/>
                </a:solidFill>
              </a:rPr>
              <a:t>Продолжительность одного занятия для детей 5-6 лет </a:t>
            </a:r>
            <a:r>
              <a:rPr lang="ru-RU" b="1" dirty="0"/>
              <a:t>– 1 академический час (30 мин.).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8B4A90"/>
                </a:solidFill>
              </a:rPr>
              <a:t>Продолжительность одного занятия для детей 6-7 лет </a:t>
            </a:r>
            <a:r>
              <a:rPr lang="ru-RU" b="1" dirty="0"/>
              <a:t>– 1 академический час (40 мин.).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00B0F0"/>
                </a:solidFill>
              </a:rPr>
              <a:t>Нормы наполнения групп </a:t>
            </a:r>
            <a:r>
              <a:rPr lang="ru-RU" b="1" dirty="0"/>
              <a:t>– 12-15 детей.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ru-RU" b="1" dirty="0">
                <a:solidFill>
                  <a:srgbClr val="00B0F0"/>
                </a:solidFill>
              </a:rPr>
              <a:t>Форма организации образовательного процесса</a:t>
            </a:r>
            <a:r>
              <a:rPr lang="ru-RU" b="1" dirty="0"/>
              <a:t>: групповая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70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296" y="565653"/>
            <a:ext cx="9583387" cy="752508"/>
          </a:xfrm>
        </p:spPr>
        <p:txBody>
          <a:bodyPr rtlCol="0"/>
          <a:lstStyle/>
          <a:p>
            <a:pPr algn="ctr"/>
            <a:r>
              <a:rPr lang="ru-RU" b="1" dirty="0">
                <a:solidFill>
                  <a:srgbClr val="FB3646"/>
                </a:solidFill>
              </a:rPr>
              <a:t>Цели и задачи программы</a:t>
            </a:r>
          </a:p>
        </p:txBody>
      </p:sp>
      <p:graphicFrame>
        <p:nvGraphicFramePr>
          <p:cNvPr id="5" name="Объект 4" descr="Простая радиальная схема, показывающая взаимосвязь 3 задач вокруг одной центральной группы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6886849"/>
              </p:ext>
            </p:extLst>
          </p:nvPr>
        </p:nvGraphicFramePr>
        <p:xfrm>
          <a:off x="1193800" y="3416300"/>
          <a:ext cx="10123385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93800" y="1816099"/>
            <a:ext cx="9486899" cy="1600201"/>
          </a:xfrm>
        </p:spPr>
        <p:txBody>
          <a:bodyPr rtlCol="0">
            <a:noAutofit/>
          </a:bodyPr>
          <a:lstStyle/>
          <a:p>
            <a:pPr algn="just">
              <a:buNone/>
            </a:pPr>
            <a:r>
              <a:rPr lang="ru-RU" sz="2600" b="1" dirty="0" smtClean="0"/>
              <a:t>  </a:t>
            </a:r>
            <a:r>
              <a:rPr lang="ru-RU" sz="2600" b="1" dirty="0" smtClean="0">
                <a:solidFill>
                  <a:srgbClr val="9933FF"/>
                </a:solidFill>
              </a:rPr>
              <a:t>Цель программы:</a:t>
            </a:r>
            <a:r>
              <a:rPr lang="ru-RU" sz="2600" dirty="0" smtClean="0"/>
              <a:t> создать </a:t>
            </a:r>
            <a:r>
              <a:rPr lang="ru-RU" sz="2600" dirty="0"/>
              <a:t>благоприятные условия для раскрытия творческих способностей формирующийся личности  старшего дошкольника, его способности к самовыражению через обучение современным танцам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b="1" dirty="0" smtClean="0">
                <a:solidFill>
                  <a:srgbClr val="FB3646"/>
                </a:solidFill>
              </a:rPr>
              <a:t>Исходя из цели, предусматривается решение следующих задач:</a:t>
            </a:r>
            <a:endParaRPr lang="ru-RU" b="1" dirty="0">
              <a:solidFill>
                <a:srgbClr val="FB364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4963687"/>
              </p:ext>
            </p:extLst>
          </p:nvPr>
        </p:nvGraphicFramePr>
        <p:xfrm>
          <a:off x="1651000" y="1905000"/>
          <a:ext cx="93345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21000"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400" dirty="0" smtClean="0">
                          <a:solidFill>
                            <a:srgbClr val="660066"/>
                          </a:solidFill>
                        </a:rPr>
                        <a:t>       В воспитании:</a:t>
                      </a:r>
                      <a:endParaRPr lang="ru-RU" sz="2200" b="0" noProof="0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noProof="0" dirty="0" smtClean="0">
                          <a:solidFill>
                            <a:schemeClr val="tx1"/>
                          </a:solidFill>
                        </a:rPr>
                        <a:t>1.     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Воспитывать исполнительскую культуру.</a:t>
                      </a: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2. Воспитывать позитивное отношение к сверстникам, посредством совместной работы в студии современного танца и концертной деятельности.</a:t>
                      </a: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3.   Воспитывать интерес к  хореографии, современным танцам, искусству.</a:t>
                      </a:r>
                    </a:p>
                    <a:p>
                      <a:pPr marL="0" indent="0" algn="l" rtl="0">
                        <a:buFontTx/>
                        <a:buNone/>
                      </a:pPr>
                      <a:endParaRPr lang="ru-RU" sz="2400" noProof="0" dirty="0"/>
                    </a:p>
                  </a:txBody>
                  <a:tcPr>
                    <a:solidFill>
                      <a:srgbClr val="F0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rgbClr val="FB3646"/>
                </a:solidFill>
              </a:rPr>
              <a:t>Исходя из цели, предусматривается решение следующих задач:</a:t>
            </a:r>
            <a:endParaRPr lang="ru-RU" dirty="0">
              <a:solidFill>
                <a:srgbClr val="FB364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3818370"/>
              </p:ext>
            </p:extLst>
          </p:nvPr>
        </p:nvGraphicFramePr>
        <p:xfrm>
          <a:off x="1650999" y="1905000"/>
          <a:ext cx="942867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6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72049"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000" i="1" dirty="0" smtClean="0">
                          <a:solidFill>
                            <a:srgbClr val="8C4B91"/>
                          </a:solidFill>
                        </a:rPr>
                        <a:t>В развитии:</a:t>
                      </a:r>
                      <a:endParaRPr lang="ru-RU" sz="2000" b="0" i="1" noProof="0" dirty="0" smtClean="0">
                        <a:solidFill>
                          <a:srgbClr val="8C4B91"/>
                        </a:solidFill>
                      </a:endParaRPr>
                    </a:p>
                    <a:p>
                      <a:pPr marL="0" indent="0" algn="just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000" b="0" i="1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Развивать индивидуальные физические и творческие способности, способствующие успеху в освоении танцевальной культуры.</a:t>
                      </a:r>
                    </a:p>
                    <a:p>
                      <a:pPr marL="0" indent="0" algn="just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2.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Развивать двигательные качества и умения: гибкость, пластичность, ловкость, координацию движений, силу, выносливость. </a:t>
                      </a:r>
                    </a:p>
                    <a:p>
                      <a:pPr marL="0" indent="0" algn="just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3.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Развивать танцевальные способности (музыкальность, ритмичность).</a:t>
                      </a:r>
                    </a:p>
                    <a:p>
                      <a:pPr marL="0" indent="0" algn="just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4.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Развивать опорно-двигательный аппарат; формировать правильную осанку; содействовать  профилактике  плоскостопия; содействовать  развитию и функциональному совершенствованию органов дыхания.</a:t>
                      </a:r>
                    </a:p>
                  </a:txBody>
                  <a:tcPr>
                    <a:solidFill>
                      <a:srgbClr val="F0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rgbClr val="FB3646"/>
                </a:solidFill>
              </a:rPr>
              <a:t>Исходя из цели, предусматривается решение следующих задач:</a:t>
            </a:r>
            <a:endParaRPr lang="ru-RU" dirty="0" smtClean="0">
              <a:solidFill>
                <a:srgbClr val="FB364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4914153"/>
              </p:ext>
            </p:extLst>
          </p:nvPr>
        </p:nvGraphicFramePr>
        <p:xfrm>
          <a:off x="1651000" y="1905000"/>
          <a:ext cx="93345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21000"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1" noProof="0" dirty="0" smtClean="0">
                          <a:solidFill>
                            <a:srgbClr val="8C4B91"/>
                          </a:solidFill>
                        </a:rPr>
                        <a:t>В образовании:</a:t>
                      </a: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2200" b="0" i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Познакомить детей с различными направлениями современного танца, дать основы музыкально-двигательной культуры.</a:t>
                      </a: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2.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Обучать навыкам правильного и выразительного движения в области классической, народной и современной хореографии.</a:t>
                      </a:r>
                    </a:p>
                    <a:p>
                      <a:pPr marL="0" indent="0" algn="just" rtl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3.</a:t>
                      </a:r>
                      <a:r>
                        <a:rPr lang="ru-RU" sz="2200" b="0" i="1" baseline="0" noProof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ru-RU" sz="2200" b="0" i="1" noProof="0" dirty="0" smtClean="0">
                          <a:solidFill>
                            <a:srgbClr val="006600"/>
                          </a:solidFill>
                        </a:rPr>
                        <a:t>Расширять кругозор детей посредством знакомства с историей хореографии.</a:t>
                      </a:r>
                    </a:p>
                    <a:p>
                      <a:pPr marL="0" indent="0" algn="l" rtl="0">
                        <a:buFontTx/>
                        <a:buNone/>
                      </a:pPr>
                      <a:endParaRPr lang="ru-RU" sz="2200" noProof="0" dirty="0"/>
                    </a:p>
                  </a:txBody>
                  <a:tcPr>
                    <a:solidFill>
                      <a:srgbClr val="F0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00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751" y="1377537"/>
            <a:ext cx="9144000" cy="463139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B3646"/>
                </a:solidFill>
              </a:rPr>
              <a:t/>
            </a:r>
            <a:br>
              <a:rPr lang="ru-RU" b="1" dirty="0" smtClean="0">
                <a:solidFill>
                  <a:srgbClr val="FB3646"/>
                </a:solidFill>
              </a:rPr>
            </a:br>
            <a:r>
              <a:rPr lang="ru-RU" b="1" dirty="0" smtClean="0">
                <a:solidFill>
                  <a:srgbClr val="FB3646"/>
                </a:solidFill>
              </a:rPr>
              <a:t/>
            </a:r>
            <a:br>
              <a:rPr lang="ru-RU" b="1" dirty="0" smtClean="0">
                <a:solidFill>
                  <a:srgbClr val="FB3646"/>
                </a:solidFill>
              </a:rPr>
            </a:br>
            <a:r>
              <a:rPr lang="ru-RU" b="1" dirty="0" smtClean="0">
                <a:solidFill>
                  <a:srgbClr val="FB3646"/>
                </a:solidFill>
              </a:rPr>
              <a:t>Планируемые </a:t>
            </a:r>
            <a:r>
              <a:rPr lang="ru-RU" b="1" dirty="0">
                <a:solidFill>
                  <a:srgbClr val="FB3646"/>
                </a:solidFill>
              </a:rPr>
              <a:t>результаты освоения </a:t>
            </a:r>
            <a:r>
              <a:rPr lang="ru-RU" b="1" dirty="0" smtClean="0">
                <a:solidFill>
                  <a:srgbClr val="FB3646"/>
                </a:solidFill>
              </a:rPr>
              <a:t>программы </a:t>
            </a:r>
            <a:r>
              <a:rPr lang="ru-RU" b="1" dirty="0" smtClean="0">
                <a:solidFill>
                  <a:srgbClr val="8B4A90"/>
                </a:solidFill>
              </a:rPr>
              <a:t/>
            </a:r>
            <a:br>
              <a:rPr lang="ru-RU" b="1" dirty="0" smtClean="0">
                <a:solidFill>
                  <a:srgbClr val="8B4A90"/>
                </a:solidFill>
              </a:rPr>
            </a:br>
            <a:endParaRPr lang="ru-RU" b="1" dirty="0">
              <a:solidFill>
                <a:srgbClr val="8B4A9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543792"/>
            <a:ext cx="9235044" cy="4987637"/>
          </a:xfrm>
        </p:spPr>
        <p:txBody>
          <a:bodyPr rtlCol="0">
            <a:noAutofit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К семи годам:</a:t>
            </a:r>
          </a:p>
          <a:p>
            <a:pPr marL="4572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9933FF"/>
                </a:solidFill>
              </a:rPr>
              <a:t>У  </a:t>
            </a:r>
            <a:r>
              <a:rPr lang="ru-RU" dirty="0">
                <a:solidFill>
                  <a:srgbClr val="9933FF"/>
                </a:solidFill>
              </a:rPr>
              <a:t>ребенка сформированы основные физические качества</a:t>
            </a:r>
            <a:r>
              <a:rPr lang="ru-RU" dirty="0"/>
              <a:t>, потребность в двигательной активности;</a:t>
            </a:r>
          </a:p>
          <a:p>
            <a:pPr marL="45720" indent="0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9933FF"/>
                </a:solidFill>
              </a:rPr>
              <a:t>Ребенок </a:t>
            </a:r>
            <a:r>
              <a:rPr lang="ru-RU" dirty="0">
                <a:solidFill>
                  <a:srgbClr val="9933FF"/>
                </a:solidFill>
              </a:rPr>
              <a:t>умеет безошибочно </a:t>
            </a:r>
            <a:r>
              <a:rPr lang="ru-RU" dirty="0" smtClean="0">
                <a:solidFill>
                  <a:srgbClr val="9933FF"/>
                </a:solidFill>
              </a:rPr>
              <a:t>исполнять поставленные </a:t>
            </a:r>
            <a:r>
              <a:rPr lang="ru-RU" dirty="0">
                <a:solidFill>
                  <a:srgbClr val="9933FF"/>
                </a:solidFill>
              </a:rPr>
              <a:t>этюды</a:t>
            </a:r>
            <a:r>
              <a:rPr lang="ru-RU" dirty="0"/>
              <a:t>, передавая характер и темп музыкального сопровождения.</a:t>
            </a:r>
          </a:p>
          <a:p>
            <a:pPr marL="45720" indent="0"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9933FF"/>
                </a:solidFill>
              </a:rPr>
              <a:t>Имеет </a:t>
            </a:r>
            <a:r>
              <a:rPr lang="ru-RU" dirty="0">
                <a:solidFill>
                  <a:srgbClr val="9933FF"/>
                </a:solidFill>
              </a:rPr>
              <a:t>представления </a:t>
            </a:r>
            <a:r>
              <a:rPr lang="ru-RU" dirty="0"/>
              <a:t>о различных танцевальных направлениях.</a:t>
            </a:r>
          </a:p>
          <a:p>
            <a:pPr marL="45720" indent="0"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9933FF"/>
                </a:solidFill>
              </a:rPr>
              <a:t>Овладел </a:t>
            </a:r>
            <a:r>
              <a:rPr lang="ru-RU" dirty="0">
                <a:solidFill>
                  <a:srgbClr val="9933FF"/>
                </a:solidFill>
              </a:rPr>
              <a:t>средствами общения </a:t>
            </a:r>
            <a:r>
              <a:rPr lang="ru-RU" dirty="0"/>
              <a:t>и способами взаимодействия со взрослыми и сверстниками:  ребенок с удовольствием участвует в коллективных танцах: способен принять общую цель, старается действовать согласованно, выражает интерес к общему результату. </a:t>
            </a:r>
          </a:p>
          <a:p>
            <a:pPr marL="45720" indent="0">
              <a:buNone/>
            </a:pPr>
            <a:r>
              <a:rPr lang="ru-RU" dirty="0" smtClean="0"/>
              <a:t>5. Поведение </a:t>
            </a:r>
            <a:r>
              <a:rPr lang="ru-RU" dirty="0"/>
              <a:t>ребенка преимущественно определяется не сиюминутными желаниями и потребностями, а требованиями со стороны взрослых; </a:t>
            </a:r>
            <a:r>
              <a:rPr lang="ru-RU" dirty="0">
                <a:solidFill>
                  <a:srgbClr val="9933FF"/>
                </a:solidFill>
              </a:rPr>
              <a:t>в поведении наблюдаются элементы волевых проявлений (умение сдерживаться, проявлять терпение).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31" y="2298103"/>
            <a:ext cx="2433169" cy="325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7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ЦВЕТЫ, 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50_TF03098890.potx" id="{84F5425E-01A3-4B5D-B6BB-23CED8E328A8}" vid="{0BE47F92-76B9-459C-8C4A-ACE2484F6DF8}"/>
    </a:ext>
  </a:extLst>
</a:theme>
</file>

<file path=ppt/theme/theme2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Сиреневые цветы на синем (широкоэкранный формат)</Template>
  <TotalTime>144</TotalTime>
  <Words>894</Words>
  <Application>Microsoft Office PowerPoint</Application>
  <PresentationFormat>Широкоэкранный</PresentationFormat>
  <Paragraphs>110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Century Schoolbook</vt:lpstr>
      <vt:lpstr>ЦВЕТЫ, 16 X 9</vt:lpstr>
      <vt:lpstr>  «Танцы Плюс»</vt:lpstr>
      <vt:lpstr>Направленность программы:</vt:lpstr>
      <vt:lpstr>Характеристика программы:</vt:lpstr>
      <vt:lpstr>Организационные условия реализации программы:</vt:lpstr>
      <vt:lpstr>Цели и задачи программы</vt:lpstr>
      <vt:lpstr>Исходя из цели, предусматривается решение следующих задач:</vt:lpstr>
      <vt:lpstr> Исходя из цели, предусматривается решение следующих задач:</vt:lpstr>
      <vt:lpstr> Исходя из цели, предусматривается решение следующих задач:</vt:lpstr>
      <vt:lpstr>  Планируемые результаты освоения программы  </vt:lpstr>
      <vt:lpstr>Ожидаемый результат в обогащении танцевального опыта детей первого года обучения</vt:lpstr>
      <vt:lpstr>Ожидаемый результат в обогащении танцевального опыта детей второго года обучения</vt:lpstr>
      <vt:lpstr>Содержание программного материала 1-ый год обучения</vt:lpstr>
      <vt:lpstr>Содержание программного материала 2-ой год обучения</vt:lpstr>
      <vt:lpstr>Формы вовлечения родителей  в единое образовательное пространство  «Студия современного танца – семья»</vt:lpstr>
      <vt:lpstr>Спасибо  за внимание!</vt:lpstr>
    </vt:vector>
  </TitlesOfParts>
  <Company>Image&amp;Matros 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Image&amp;Matros ®</dc:creator>
  <cp:lastModifiedBy>Image&amp;Matros ®</cp:lastModifiedBy>
  <cp:revision>14</cp:revision>
  <dcterms:created xsi:type="dcterms:W3CDTF">2018-10-18T14:31:34Z</dcterms:created>
  <dcterms:modified xsi:type="dcterms:W3CDTF">2018-10-19T03:10:15Z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