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43" r:id="rId3"/>
    <p:sldMasterId id="2147483884" r:id="rId4"/>
    <p:sldMasterId id="2147483908" r:id="rId5"/>
  </p:sldMasterIdLst>
  <p:notesMasterIdLst>
    <p:notesMasterId r:id="rId22"/>
  </p:notesMasterIdLst>
  <p:sldIdLst>
    <p:sldId id="256" r:id="rId6"/>
    <p:sldId id="277" r:id="rId7"/>
    <p:sldId id="279" r:id="rId8"/>
    <p:sldId id="259" r:id="rId9"/>
    <p:sldId id="263" r:id="rId10"/>
    <p:sldId id="261" r:id="rId11"/>
    <p:sldId id="270" r:id="rId12"/>
    <p:sldId id="265" r:id="rId13"/>
    <p:sldId id="264" r:id="rId14"/>
    <p:sldId id="272" r:id="rId15"/>
    <p:sldId id="273" r:id="rId16"/>
    <p:sldId id="278" r:id="rId17"/>
    <p:sldId id="276" r:id="rId18"/>
    <p:sldId id="271" r:id="rId19"/>
    <p:sldId id="28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2819" autoAdjust="0"/>
  </p:normalViewPr>
  <p:slideViewPr>
    <p:cSldViewPr snapToGrid="0">
      <p:cViewPr varScale="1">
        <p:scale>
          <a:sx n="68" d="100"/>
          <a:sy n="68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9EEE-7161-4649-952B-05BA754A6A4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4381-FFAB-4F4E-9DE8-88F54AA20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1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85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28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4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92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65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56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99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31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40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33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6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6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5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750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9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23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34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08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712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59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67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67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98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73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45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84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216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46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482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642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03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4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978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883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61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175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6712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007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656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78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964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8986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9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22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310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592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93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9766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42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9401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632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267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604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0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246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459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792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4898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72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422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96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7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40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6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9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9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97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4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1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456D21-A227-4A3B-9ACB-11EFC3F40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0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5" y="806176"/>
            <a:ext cx="11513128" cy="292608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обращения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  животными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221677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ДОМАШНИЕ ЖИВОТНЫЕ </a:t>
            </a:r>
          </a:p>
          <a:p>
            <a:r>
              <a:rPr lang="ru-RU" sz="4000" dirty="0" smtClean="0"/>
              <a:t>(СОБАКИ,   КОШКИ)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6649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" y="211014"/>
            <a:ext cx="11661692" cy="5416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 для презентаций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3" y="314607"/>
            <a:ext cx="6513274" cy="63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9977" y="642796"/>
            <a:ext cx="49341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Даже если </a:t>
            </a:r>
            <a:r>
              <a:rPr lang="ru-RU" sz="3200" dirty="0" smtClean="0">
                <a:solidFill>
                  <a:schemeClr val="accent1"/>
                </a:solidFill>
              </a:rPr>
              <a:t>вы раздали </a:t>
            </a:r>
            <a:r>
              <a:rPr lang="ru-RU" sz="3200" dirty="0">
                <a:solidFill>
                  <a:schemeClr val="accent1"/>
                </a:solidFill>
              </a:rPr>
              <a:t>всех котят или щенков, </a:t>
            </a:r>
            <a:r>
              <a:rPr lang="ru-RU" sz="3200" dirty="0" smtClean="0">
                <a:solidFill>
                  <a:schemeClr val="accent1"/>
                </a:solidFill>
              </a:rPr>
              <a:t>знайте, </a:t>
            </a:r>
            <a:r>
              <a:rPr lang="ru-RU" sz="3200" dirty="0">
                <a:solidFill>
                  <a:schemeClr val="accent1"/>
                </a:solidFill>
              </a:rPr>
              <a:t>что каждый из них может произвести на свет сотни животных, которые и составят часть бездомной армии</a:t>
            </a:r>
            <a:r>
              <a:rPr lang="ru-RU" sz="32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ХОЧЕШЬ, ЧТОБЫ СТАЛО МЕНЬШЕ </a:t>
            </a:r>
            <a:r>
              <a:rPr lang="ru-RU" sz="3200" dirty="0" smtClean="0">
                <a:solidFill>
                  <a:srgbClr val="FF0000"/>
                </a:solidFill>
              </a:rPr>
              <a:t>БЕЗДОМНЫХ ЖИВОТНЫХ?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СТЕРИЛИЗУЙ </a:t>
            </a:r>
            <a:r>
              <a:rPr lang="ru-RU" sz="2800" b="1" dirty="0">
                <a:solidFill>
                  <a:srgbClr val="FF0000"/>
                </a:solidFill>
              </a:rPr>
              <a:t>ДОМАШНЕГО</a:t>
            </a:r>
            <a:r>
              <a:rPr lang="ru-RU" sz="3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5681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290" y="609600"/>
            <a:ext cx="7062229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Болезнь легче предупредить чем лечить</a:t>
            </a:r>
            <a:endParaRPr lang="ru-RU" sz="4000" dirty="0"/>
          </a:p>
        </p:txBody>
      </p:sp>
      <p:pic>
        <p:nvPicPr>
          <p:cNvPr id="1026" name="Picture 2" descr="C:\Users\Admin\Desktop\картинки для презентаций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3" r="2690" b="26797"/>
          <a:stretch/>
        </p:blipFill>
        <p:spPr bwMode="auto">
          <a:xfrm>
            <a:off x="316897" y="371192"/>
            <a:ext cx="3639394" cy="15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897" y="2037030"/>
            <a:ext cx="62921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С целью профилактики болезней животным проводят ежегодную вакцинацию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</a:rPr>
              <a:t>Проведение домашним животным ежегодной вакцинации в соответствии с календарем прививок значительно снижает риск заражения их вирусными заболеваниями.</a:t>
            </a:r>
          </a:p>
        </p:txBody>
      </p:sp>
      <p:pic>
        <p:nvPicPr>
          <p:cNvPr id="1027" name="Picture 3" descr="C:\Users\Admin\Desktop\картинки для презентаций\img61476477_248866944746595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45" y="1955192"/>
            <a:ext cx="5253649" cy="46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92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396240"/>
            <a:ext cx="10500360" cy="1524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Вакцинация </a:t>
            </a:r>
            <a:r>
              <a:rPr lang="ru-RU" dirty="0" smtClean="0">
                <a:solidFill>
                  <a:srgbClr val="00B050"/>
                </a:solidFill>
              </a:rPr>
              <a:t>собак и кошек от </a:t>
            </a:r>
            <a:r>
              <a:rPr lang="ru-RU" dirty="0">
                <a:solidFill>
                  <a:srgbClr val="00B050"/>
                </a:solidFill>
              </a:rPr>
              <a:t>бешенства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ОБЯЗАТЕЛЬНА!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2" t="2319" r="2746"/>
          <a:stretch/>
        </p:blipFill>
        <p:spPr>
          <a:xfrm>
            <a:off x="214532" y="2164080"/>
            <a:ext cx="4747684" cy="44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6" b="2434"/>
          <a:stretch/>
        </p:blipFill>
        <p:spPr>
          <a:xfrm>
            <a:off x="4976284" y="2184492"/>
            <a:ext cx="6987116" cy="442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732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3742435"/>
            <a:ext cx="11109278" cy="2765045"/>
          </a:xfrm>
        </p:spPr>
        <p:txBody>
          <a:bodyPr/>
          <a:lstStyle/>
          <a:p>
            <a:r>
              <a:rPr lang="ru-RU" sz="5400" dirty="0" smtClean="0">
                <a:latin typeface="+mn-lt"/>
              </a:rPr>
              <a:t>Быть владельцем животного –  это   труд и ответственность.</a:t>
            </a:r>
            <a:endParaRPr lang="ru-RU" sz="5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2174" y="381000"/>
            <a:ext cx="7445025" cy="3631441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Вы в ответе за тех, кого приручили!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868680"/>
            <a:ext cx="4182865" cy="2386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2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osh24.my1.ru/_nw/9/888187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9434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24" y="675249"/>
            <a:ext cx="9966960" cy="3424406"/>
          </a:xfrm>
        </p:spPr>
        <p:txBody>
          <a:bodyPr/>
          <a:lstStyle/>
          <a:p>
            <a:pPr algn="l" fontAlgn="base"/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303" y="182881"/>
            <a:ext cx="10058400" cy="33621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u="sng" dirty="0" smtClean="0"/>
              <a:t>Что делать, если вас укусила собака?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400" dirty="0" smtClean="0"/>
              <a:t>Место укуса промыть водой с мылом или дезинфицирующим раствором, например, 3% перекисью водорода.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Если есть кровотечение, наложите повязку.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Обязательно обратитесь в больницу, а лучше вызовите скорую.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 Найдите хозяина собаки, чтобы узнать, была ли прививка против бешенства. Если хозяин не найден, придётся пройти курс уколов от бешенства.</a:t>
            </a:r>
            <a:endParaRPr lang="ru-RU" sz="2400" dirty="0"/>
          </a:p>
        </p:txBody>
      </p:sp>
      <p:pic>
        <p:nvPicPr>
          <p:cNvPr id="4" name="Рисунок 3" descr="Укусы животных: Что делать? Что важно знать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28" y="3207435"/>
            <a:ext cx="3834473" cy="34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ольшой палец руки мытье рук, фотография, рука 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902" y="3066757"/>
            <a:ext cx="3221501" cy="174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rspk.med.cap.ru/UserFiles/rspk/Materials/2020/06/15/blobid15922178489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834" y="4825218"/>
            <a:ext cx="3277771" cy="185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mycdn.me/i?r=AyH4iRPQ2q0otWIFepML2LxRzEWHn8uamaXQdDg7arri2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9606" y="3108960"/>
            <a:ext cx="4572000" cy="35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6" y="470780"/>
            <a:ext cx="10958027" cy="724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Если вы когда-нибудь захотите завести </a:t>
            </a:r>
            <a:r>
              <a:rPr lang="ru-RU" sz="2400" b="1" dirty="0" smtClean="0"/>
              <a:t>собаку, кота или другое домашнее животное, сначала </a:t>
            </a:r>
            <a:r>
              <a:rPr lang="ru-RU" sz="2400" b="1" dirty="0"/>
              <a:t>ознакомьтесь с </a:t>
            </a:r>
            <a:r>
              <a:rPr lang="ru-RU" sz="2400" b="1" dirty="0" smtClean="0"/>
              <a:t>правилами их содержания.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12" y="1265843"/>
            <a:ext cx="2860571" cy="1908000"/>
          </a:xfrm>
          <a:prstGeom prst="rect">
            <a:avLst/>
          </a:prstGeom>
        </p:spPr>
      </p:pic>
      <p:pic>
        <p:nvPicPr>
          <p:cNvPr id="1026" name="Picture 2" descr="C:\Users\Admin\Desktop\картинки для презентаций\HTB11NeLadfvK1RjSspoq6zfNpXa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6" t="741" r="525" b="40126"/>
          <a:stretch/>
        </p:blipFill>
        <p:spPr bwMode="auto">
          <a:xfrm>
            <a:off x="539584" y="1279910"/>
            <a:ext cx="3004544" cy="19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 для презентаций\komanda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1" r="7884"/>
          <a:stretch/>
        </p:blipFill>
        <p:spPr bwMode="auto">
          <a:xfrm>
            <a:off x="6663359" y="1300634"/>
            <a:ext cx="2412000" cy="1901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ртинки для презентаций\20567-1494163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72" y="1344046"/>
            <a:ext cx="2255422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140" y="3221502"/>
            <a:ext cx="7856834" cy="373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kern="800" dirty="0" smtClean="0">
                <a:solidFill>
                  <a:schemeClr val="accent1"/>
                </a:solidFill>
              </a:rPr>
              <a:t>У питомца должно быть: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ru-RU" sz="2400" kern="800" dirty="0" smtClean="0">
                <a:solidFill>
                  <a:schemeClr val="accent1"/>
                </a:solidFill>
              </a:rPr>
              <a:t> свое </a:t>
            </a:r>
            <a:r>
              <a:rPr lang="ru-RU" sz="2400" kern="800" dirty="0">
                <a:solidFill>
                  <a:schemeClr val="accent1"/>
                </a:solidFill>
              </a:rPr>
              <a:t>место для </a:t>
            </a:r>
            <a:r>
              <a:rPr lang="ru-RU" sz="2400" kern="800" dirty="0" smtClean="0">
                <a:solidFill>
                  <a:schemeClr val="accent1"/>
                </a:solidFill>
              </a:rPr>
              <a:t>отдыха и оно должно </a:t>
            </a:r>
            <a:r>
              <a:rPr lang="ru-RU" sz="2400" kern="800" dirty="0">
                <a:solidFill>
                  <a:schemeClr val="accent1"/>
                </a:solidFill>
              </a:rPr>
              <a:t>быть </a:t>
            </a:r>
            <a:r>
              <a:rPr lang="ru-RU" sz="2400" kern="800" dirty="0" smtClean="0">
                <a:solidFill>
                  <a:schemeClr val="accent1"/>
                </a:solidFill>
              </a:rPr>
              <a:t>чистым;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ru-RU" sz="2400" kern="800" dirty="0" smtClean="0">
                <a:solidFill>
                  <a:schemeClr val="accent1"/>
                </a:solidFill>
              </a:rPr>
              <a:t> своя </a:t>
            </a:r>
            <a:r>
              <a:rPr lang="ru-RU" sz="2400" kern="800" dirty="0">
                <a:solidFill>
                  <a:schemeClr val="accent1"/>
                </a:solidFill>
              </a:rPr>
              <a:t>миска для еды и </a:t>
            </a:r>
            <a:r>
              <a:rPr lang="ru-RU" sz="2400" kern="800" dirty="0" smtClean="0">
                <a:solidFill>
                  <a:schemeClr val="accent1"/>
                </a:solidFill>
              </a:rPr>
              <a:t>воды;</a:t>
            </a:r>
          </a:p>
          <a:p>
            <a:pPr>
              <a:lnSpc>
                <a:spcPct val="114000"/>
              </a:lnSpc>
            </a:pPr>
            <a:r>
              <a:rPr lang="ru-RU" sz="2400" kern="800" dirty="0" smtClean="0">
                <a:solidFill>
                  <a:schemeClr val="accent1"/>
                </a:solidFill>
              </a:rPr>
              <a:t>- чистая питьевая вода в достаточном количестве.</a:t>
            </a:r>
          </a:p>
          <a:p>
            <a:pPr>
              <a:lnSpc>
                <a:spcPct val="114000"/>
              </a:lnSpc>
            </a:pPr>
            <a:r>
              <a:rPr lang="ru-RU" sz="2400" kern="800" dirty="0" smtClean="0">
                <a:solidFill>
                  <a:schemeClr val="accent1"/>
                </a:solidFill>
              </a:rPr>
              <a:t>Для кошечки или котика необходимо иметь </a:t>
            </a:r>
            <a:r>
              <a:rPr lang="ru-RU" sz="2400" kern="800" dirty="0" err="1" smtClean="0">
                <a:solidFill>
                  <a:schemeClr val="accent1"/>
                </a:solidFill>
              </a:rPr>
              <a:t>когтеточку</a:t>
            </a:r>
            <a:r>
              <a:rPr lang="ru-RU" sz="2400" kern="800" dirty="0" smtClean="0">
                <a:solidFill>
                  <a:schemeClr val="accent1"/>
                </a:solidFill>
              </a:rPr>
              <a:t>, чтобы избежать порчи домашнего имущества.</a:t>
            </a:r>
          </a:p>
          <a:p>
            <a:pPr>
              <a:lnSpc>
                <a:spcPct val="114000"/>
              </a:lnSpc>
            </a:pPr>
            <a:r>
              <a:rPr lang="ru-RU" sz="2400" kern="800" dirty="0" smtClean="0">
                <a:solidFill>
                  <a:schemeClr val="accent1"/>
                </a:solidFill>
              </a:rPr>
              <a:t> С </a:t>
            </a:r>
            <a:r>
              <a:rPr lang="ru-RU" sz="2400" kern="800" dirty="0">
                <a:solidFill>
                  <a:schemeClr val="accent1"/>
                </a:solidFill>
              </a:rPr>
              <a:t>собакой необходимо </a:t>
            </a:r>
            <a:r>
              <a:rPr lang="ru-RU" sz="2400" kern="800" dirty="0" smtClean="0">
                <a:solidFill>
                  <a:schemeClr val="accent1"/>
                </a:solidFill>
              </a:rPr>
              <a:t>регулярно гулять</a:t>
            </a:r>
            <a:r>
              <a:rPr lang="ru-RU" sz="2400" kern="800" dirty="0">
                <a:solidFill>
                  <a:schemeClr val="accent1"/>
                </a:solidFill>
              </a:rPr>
              <a:t>, </a:t>
            </a:r>
            <a:r>
              <a:rPr lang="ru-RU" sz="2400" kern="800" dirty="0" smtClean="0">
                <a:solidFill>
                  <a:schemeClr val="accent1"/>
                </a:solidFill>
              </a:rPr>
              <a:t>её необходимо  дрессировать. </a:t>
            </a:r>
            <a:endParaRPr lang="ru-RU" sz="2400" kern="8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D:\Pictures\дрессировка картин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6973" y="3334042"/>
            <a:ext cx="3270738" cy="3081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4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4862" y="422031"/>
            <a:ext cx="4192172" cy="2841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978" y="520505"/>
            <a:ext cx="4614205" cy="5331655"/>
          </a:xfrm>
        </p:spPr>
        <p:txBody>
          <a:bodyPr>
            <a:normAutofit/>
          </a:bodyPr>
          <a:lstStyle/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B050"/>
                </a:solidFill>
              </a:rPr>
              <a:t>В домашнем хозяйстве необходимо иметь предметы ухода за животными и аксессуары: расчески, щетки, лоток, ошейник, поводок и намордник.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ru-RU" sz="2400" dirty="0" smtClean="0">
              <a:solidFill>
                <a:srgbClr val="00B050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B050"/>
                </a:solidFill>
              </a:rPr>
              <a:t>Питомца необходимо  ежегодно предоставлять  в  ветеринарное учреждение  для осмотра регистрации  и  вакцинации.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Picture 5" descr="C:\Users\Admin\Desktop\картинки для презентаций\original_5e6bae4e3df86578561eb57f_5e6bb796261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4" r="1941"/>
          <a:stretch/>
        </p:blipFill>
        <p:spPr bwMode="auto">
          <a:xfrm>
            <a:off x="5542671" y="422028"/>
            <a:ext cx="6246055" cy="5148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4085" y="1350498"/>
            <a:ext cx="6189257" cy="52747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/>
              <a:t> использовать поводок или принимать иные меры для исключения свободного перемещения собак в лифтах, помещениях общего пользования, во дворах многоквартирных домов, при пересечении проезжей части автомобильной дороги;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/>
              <a:t> убирать продукты жизнедеятельности животного в местах и на территориях общего пользования;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 не допускать выгул животного вне мест, разрешенных  местной администрацией для выгула животных.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608" y="267287"/>
            <a:ext cx="11575308" cy="1076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 выгуле домашнего животного необходимо соблюдать следующие требования: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17"/>
          <a:stretch/>
        </p:blipFill>
        <p:spPr>
          <a:xfrm>
            <a:off x="6639951" y="1585275"/>
            <a:ext cx="5338955" cy="4604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>
          <a:xfrm>
            <a:off x="6316394" y="618978"/>
            <a:ext cx="5677486" cy="5613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40" y="259080"/>
            <a:ext cx="6058486" cy="615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ЗАПРЕЩЁНО ВЫГУЛИВАТЬ   СОБАК:</a:t>
            </a:r>
          </a:p>
          <a:p>
            <a:pPr lvl="0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1. На </a:t>
            </a:r>
            <a:r>
              <a:rPr lang="ru-RU" sz="28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территориях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детских дошкольных и образовательных учреждений; </a:t>
            </a:r>
          </a:p>
          <a:p>
            <a:pPr lvl="0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2. На территориях спортивных </a:t>
            </a:r>
            <a:r>
              <a:rPr lang="ru-RU" sz="28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 медицинских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организаций, организаций культуры;</a:t>
            </a:r>
          </a:p>
          <a:p>
            <a:pPr lvl="0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3. На территориях детских </a:t>
            </a:r>
            <a:r>
              <a:rPr lang="ru-RU" sz="28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 спортивных игровых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площадок; </a:t>
            </a:r>
          </a:p>
          <a:p>
            <a:pPr lvl="0"/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4. На территориях парков </a:t>
            </a:r>
            <a:r>
              <a:rPr lang="ru-RU" sz="28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 иных территориях, не предназначенных для выгула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30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4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93725"/>
            <a:ext cx="11841480" cy="595947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85"/>
          <a:stretch/>
        </p:blipFill>
        <p:spPr>
          <a:xfrm>
            <a:off x="228600" y="217200"/>
            <a:ext cx="11686735" cy="6336000"/>
          </a:xfrm>
        </p:spPr>
      </p:pic>
      <p:sp>
        <p:nvSpPr>
          <p:cNvPr id="17" name="Прямоугольник 16"/>
          <p:cNvSpPr/>
          <p:nvPr/>
        </p:nvSpPr>
        <p:spPr>
          <a:xfrm>
            <a:off x="7061982" y="593725"/>
            <a:ext cx="47794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FFFF00"/>
                </a:solidFill>
              </a:rPr>
              <a:t>Спускать собаку с поводка можно только в малолюдных местах, на специальных площадках для выгула при условии </a:t>
            </a:r>
            <a:r>
              <a:rPr lang="ru-RU" sz="3400" b="1" dirty="0" err="1" smtClean="0">
                <a:solidFill>
                  <a:srgbClr val="FFFF00"/>
                </a:solidFill>
              </a:rPr>
              <a:t>обеспе-чения</a:t>
            </a:r>
            <a:r>
              <a:rPr lang="ru-RU" sz="3400" b="1" dirty="0" smtClean="0">
                <a:solidFill>
                  <a:srgbClr val="FFFF00"/>
                </a:solidFill>
              </a:rPr>
              <a:t> безопасности для жизни и здоровья людей, сохранности их имущества.</a:t>
            </a:r>
            <a:endParaRPr lang="ru-RU" sz="3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7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2898" y="213360"/>
            <a:ext cx="11610021" cy="4297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Самовыгул животных опасен для их жизни и                                                                    					здоровья!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           </a:t>
            </a:r>
            <a:r>
              <a:rPr lang="ru-RU" sz="4000" b="1" u="sng" dirty="0" smtClean="0">
                <a:solidFill>
                  <a:srgbClr val="0070C0"/>
                </a:solidFill>
              </a:rPr>
              <a:t>Гуляя без присмотра хозяина, животное может: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>
                <a:solidFill>
                  <a:srgbClr val="0070C0"/>
                </a:solidFill>
              </a:rPr>
              <a:t>-погибнуть или получить травму под колёсами автомобиля;</a:t>
            </a:r>
            <a:br>
              <a:rPr lang="ru-RU" sz="3800" dirty="0" smtClean="0">
                <a:solidFill>
                  <a:srgbClr val="0070C0"/>
                </a:solidFill>
              </a:rPr>
            </a:br>
            <a:r>
              <a:rPr lang="ru-RU" sz="3800" dirty="0" smtClean="0">
                <a:solidFill>
                  <a:srgbClr val="0070C0"/>
                </a:solidFill>
              </a:rPr>
              <a:t>-стать жертвой издевательств со стороны живодёров или нападений со стороны других животных;</a:t>
            </a:r>
            <a:br>
              <a:rPr lang="ru-RU" sz="3800" dirty="0" smtClean="0">
                <a:solidFill>
                  <a:srgbClr val="0070C0"/>
                </a:solidFill>
              </a:rPr>
            </a:br>
            <a:r>
              <a:rPr lang="ru-RU" sz="3800" dirty="0" smtClean="0">
                <a:solidFill>
                  <a:srgbClr val="0070C0"/>
                </a:solidFill>
              </a:rPr>
              <a:t>-попасть в отлов;</a:t>
            </a:r>
            <a:br>
              <a:rPr lang="ru-RU" sz="3800" dirty="0" smtClean="0">
                <a:solidFill>
                  <a:srgbClr val="0070C0"/>
                </a:solidFill>
              </a:rPr>
            </a:br>
            <a:r>
              <a:rPr lang="ru-RU" sz="3800" dirty="0" smtClean="0">
                <a:solidFill>
                  <a:srgbClr val="0070C0"/>
                </a:solidFill>
              </a:rPr>
              <a:t>-подхватить инфекционное заболевание или съесть отраву;</a:t>
            </a:r>
            <a:br>
              <a:rPr lang="ru-RU" sz="3800" dirty="0" smtClean="0">
                <a:solidFill>
                  <a:srgbClr val="0070C0"/>
                </a:solidFill>
              </a:rPr>
            </a:br>
            <a:r>
              <a:rPr lang="ru-RU" sz="3800" dirty="0" smtClean="0">
                <a:solidFill>
                  <a:srgbClr val="0070C0"/>
                </a:solidFill>
              </a:rPr>
              <a:t>-потеряться или быть украденным.</a:t>
            </a:r>
            <a:endParaRPr lang="ru-RU" sz="3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93"/>
          <a:stretch/>
        </p:blipFill>
        <p:spPr>
          <a:xfrm>
            <a:off x="322898" y="4678680"/>
            <a:ext cx="11472862" cy="1879600"/>
          </a:xfrm>
        </p:spPr>
      </p:pic>
    </p:spTree>
    <p:extLst>
      <p:ext uri="{BB962C8B-B14F-4D97-AF65-F5344CB8AC3E}">
        <p14:creationId xmlns="" xmlns:p14="http://schemas.microsoft.com/office/powerpoint/2010/main" val="8304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81"/>
          <a:stretch/>
        </p:blipFill>
        <p:spPr>
          <a:xfrm>
            <a:off x="228600" y="1041400"/>
            <a:ext cx="11729370" cy="47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63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475720" cy="1691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Необходимо убирать за своей собакой </a:t>
            </a:r>
            <a:br>
              <a:rPr lang="ru-RU" dirty="0" smtClean="0"/>
            </a:br>
            <a:r>
              <a:rPr lang="ru-RU" dirty="0" smtClean="0"/>
              <a:t>продукты жизнедеятельности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60" y="1965960"/>
            <a:ext cx="7074000" cy="4648200"/>
          </a:xfrm>
        </p:spPr>
      </p:pic>
    </p:spTree>
    <p:extLst>
      <p:ext uri="{BB962C8B-B14F-4D97-AF65-F5344CB8AC3E}">
        <p14:creationId xmlns="" xmlns:p14="http://schemas.microsoft.com/office/powerpoint/2010/main" val="21454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1448</TotalTime>
  <Words>464</Words>
  <Application>Microsoft Office PowerPoint</Application>
  <PresentationFormat>Произвольный</PresentationFormat>
  <Paragraphs>56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HDOfficeLightV0</vt:lpstr>
      <vt:lpstr>1_HDOfficeLightV0</vt:lpstr>
      <vt:lpstr>2_HDOfficeLightV0</vt:lpstr>
      <vt:lpstr>3_HDOfficeLightV0</vt:lpstr>
      <vt:lpstr>Базис</vt:lpstr>
      <vt:lpstr>Правила обращения   с   животными</vt:lpstr>
      <vt:lpstr>Если вы когда-нибудь захотите завести собаку, кота или другое домашнее животное, сначала ознакомьтесь с правилами их содержания. </vt:lpstr>
      <vt:lpstr>Слайд 3</vt:lpstr>
      <vt:lpstr>При выгуле домашнего животного необходимо соблюдать следующие требования:</vt:lpstr>
      <vt:lpstr>Слайд 5</vt:lpstr>
      <vt:lpstr>Слайд 6</vt:lpstr>
      <vt:lpstr>         Самовыгул животных опасен для их жизни и                                                                         здоровья!            Гуляя без присмотра хозяина, животное может: -погибнуть или получить травму под колёсами автомобиля; -стать жертвой издевательств со стороны живодёров или нападений со стороны других животных; -попасть в отлов; -подхватить инфекционное заболевание или съесть отраву; -потеряться или быть украденным.</vt:lpstr>
      <vt:lpstr>Слайд 8</vt:lpstr>
      <vt:lpstr>Необходимо убирать за своей собакой  продукты жизнедеятельности</vt:lpstr>
      <vt:lpstr>Слайд 10</vt:lpstr>
      <vt:lpstr>Слайд 11</vt:lpstr>
      <vt:lpstr>Болезнь легче предупредить чем лечить</vt:lpstr>
      <vt:lpstr>Вакцинация собак и кошек от бешенства  ОБЯЗАТЕЛЬНА!</vt:lpstr>
      <vt:lpstr>Быть владельцем животного –  это   труд и ответственность.</vt:lpstr>
      <vt:lpstr>Слайд 15</vt:lpstr>
      <vt:lpstr>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BUZANOVA</cp:lastModifiedBy>
  <cp:revision>111</cp:revision>
  <dcterms:created xsi:type="dcterms:W3CDTF">2019-04-01T04:41:11Z</dcterms:created>
  <dcterms:modified xsi:type="dcterms:W3CDTF">2021-04-08T05:16:41Z</dcterms:modified>
</cp:coreProperties>
</file>