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35" r:id="rId2"/>
    <p:sldId id="1400" r:id="rId3"/>
    <p:sldId id="494" r:id="rId4"/>
    <p:sldId id="1402" r:id="rId5"/>
    <p:sldId id="1405" r:id="rId6"/>
    <p:sldId id="1403" r:id="rId7"/>
    <p:sldId id="1404" r:id="rId8"/>
    <p:sldId id="1408" r:id="rId9"/>
    <p:sldId id="1407" r:id="rId10"/>
    <p:sldId id="1401" r:id="rId11"/>
    <p:sldId id="496" r:id="rId12"/>
    <p:sldId id="495" r:id="rId13"/>
    <p:sldId id="1398" r:id="rId14"/>
    <p:sldId id="497" r:id="rId15"/>
    <p:sldId id="1409" r:id="rId16"/>
    <p:sldId id="510" r:id="rId17"/>
    <p:sldId id="504" r:id="rId18"/>
  </p:sldIdLst>
  <p:sldSz cx="12168188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8" autoAdjust="0"/>
    <p:restoredTop sz="94640"/>
  </p:normalViewPr>
  <p:slideViewPr>
    <p:cSldViewPr>
      <p:cViewPr>
        <p:scale>
          <a:sx n="73" d="100"/>
          <a:sy n="73" d="100"/>
        </p:scale>
        <p:origin x="-120" y="-516"/>
      </p:cViewPr>
      <p:guideLst>
        <p:guide orient="horz" pos="2160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1.%20&#1064;&#1072;&#1073;&#1083;&#1086;&#1085;%20&#1086;&#1073;&#1097;&#1072;&#1103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50;&#1086;&#1087;&#1080;&#1103;%201.%20&#1064;&#1072;&#1073;&#1083;&#1086;&#1085;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Графическая модель соотношения типов образовательной среды 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'Итоговый мониторинг'!$A$40</c:f>
              <c:strCache>
                <c:ptCount val="1"/>
                <c:pt idx="0">
                  <c:v>Графическая модель соотношения типов образовательной среды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'Итоговый мониторинг'!$A$49:$A$52</c:f>
              <c:strCache>
                <c:ptCount val="4"/>
                <c:pt idx="0">
                  <c:v>Догматическая среда</c:v>
                </c:pt>
                <c:pt idx="1">
                  <c:v>Карьерная среда</c:v>
                </c:pt>
                <c:pt idx="2">
                  <c:v>Творческая среда</c:v>
                </c:pt>
                <c:pt idx="3">
                  <c:v>Безмятежная среда</c:v>
                </c:pt>
              </c:strCache>
            </c:strRef>
          </c:cat>
          <c:val>
            <c:numRef>
              <c:f>'Итоговый мониторинг'!$B$49:$B$52</c:f>
              <c:numCache>
                <c:formatCode>0</c:formatCode>
                <c:ptCount val="4"/>
                <c:pt idx="0">
                  <c:v>25</c:v>
                </c:pt>
                <c:pt idx="1">
                  <c:v>31</c:v>
                </c:pt>
                <c:pt idx="2">
                  <c:v>23</c:v>
                </c:pt>
                <c:pt idx="3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1ED-4D6C-9F3C-A6A3D3C2C3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 smtClean="0"/>
              <a:t>Количественная характеристика развивающей среды</a:t>
            </a:r>
            <a:endParaRPr lang="ru-RU" sz="1400" dirty="0"/>
          </a:p>
        </c:rich>
      </c:tx>
      <c:layout/>
      <c:overlay val="0"/>
    </c:title>
    <c:autoTitleDeleted val="0"/>
    <c:plotArea>
      <c:layout/>
      <c:radarChart>
        <c:radarStyle val="marker"/>
        <c:varyColors val="0"/>
        <c:ser>
          <c:idx val="0"/>
          <c:order val="0"/>
          <c:cat>
            <c:strRef>
              <c:f>'[Копия 1. Шаблон2.xlsx]адм реал'!$A$77:$A$88</c:f>
              <c:strCache>
                <c:ptCount val="12"/>
                <c:pt idx="0">
                  <c:v>Широта</c:v>
                </c:pt>
                <c:pt idx="1">
                  <c:v>Интенсивность</c:v>
                </c:pt>
                <c:pt idx="2">
                  <c:v>Осознаваемость</c:v>
                </c:pt>
                <c:pt idx="3">
                  <c:v>Обобщенность</c:v>
                </c:pt>
                <c:pt idx="4">
                  <c:v>Эмоциональность</c:v>
                </c:pt>
                <c:pt idx="5">
                  <c:v>Доминантность</c:v>
                </c:pt>
                <c:pt idx="6">
                  <c:v>Когерентность</c:v>
                </c:pt>
                <c:pt idx="7">
                  <c:v>Активность</c:v>
                </c:pt>
                <c:pt idx="8">
                  <c:v>Мобильность</c:v>
                </c:pt>
                <c:pt idx="9">
                  <c:v>Структурированность</c:v>
                </c:pt>
                <c:pt idx="10">
                  <c:v>Безопасность</c:v>
                </c:pt>
                <c:pt idx="11">
                  <c:v>Устойчивость</c:v>
                </c:pt>
              </c:strCache>
            </c:strRef>
          </c:cat>
          <c:val>
            <c:numRef>
              <c:f>'[Копия 1. Шаблон2.xlsx]адм реал'!$B$77:$B$88</c:f>
              <c:numCache>
                <c:formatCode>General</c:formatCode>
                <c:ptCount val="12"/>
                <c:pt idx="0">
                  <c:v>5.0999999999999996</c:v>
                </c:pt>
                <c:pt idx="1">
                  <c:v>6.9</c:v>
                </c:pt>
                <c:pt idx="2">
                  <c:v>6.3</c:v>
                </c:pt>
                <c:pt idx="3">
                  <c:v>4.7</c:v>
                </c:pt>
                <c:pt idx="4">
                  <c:v>5.7</c:v>
                </c:pt>
                <c:pt idx="5">
                  <c:v>7</c:v>
                </c:pt>
                <c:pt idx="6">
                  <c:v>4.5</c:v>
                </c:pt>
                <c:pt idx="7">
                  <c:v>2.5</c:v>
                </c:pt>
                <c:pt idx="8">
                  <c:v>5.5</c:v>
                </c:pt>
                <c:pt idx="9">
                  <c:v>6.5</c:v>
                </c:pt>
                <c:pt idx="10">
                  <c:v>6.35</c:v>
                </c:pt>
                <c:pt idx="11" formatCode="0.00">
                  <c:v>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89-420B-8DAA-6306E3B1EE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114688"/>
        <c:axId val="86116224"/>
      </c:radarChart>
      <c:catAx>
        <c:axId val="8611468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86116224"/>
        <c:crosses val="autoZero"/>
        <c:auto val="1"/>
        <c:lblAlgn val="ctr"/>
        <c:lblOffset val="100"/>
        <c:noMultiLvlLbl val="0"/>
      </c:catAx>
      <c:valAx>
        <c:axId val="86116224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86114688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59427-FA63-4747-95F2-23A5AD264DA8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1241425"/>
            <a:ext cx="59404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1394B-577D-4FB0-89DE-2AF9AB4E0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5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615" y="2130431"/>
            <a:ext cx="1034296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228" y="3886200"/>
            <a:ext cx="851773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3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2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0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9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7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455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373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1938" y="274640"/>
            <a:ext cx="2737844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09" y="274640"/>
            <a:ext cx="8010724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377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073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85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154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04" y="4406906"/>
            <a:ext cx="10342960" cy="1362075"/>
          </a:xfrm>
        </p:spPr>
        <p:txBody>
          <a:bodyPr anchor="t"/>
          <a:lstStyle>
            <a:lvl1pPr algn="l">
              <a:defRPr sz="532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204" y="2906713"/>
            <a:ext cx="10342960" cy="1500187"/>
          </a:xfrm>
        </p:spPr>
        <p:txBody>
          <a:bodyPr anchor="b"/>
          <a:lstStyle>
            <a:lvl1pPr marL="0" indent="0">
              <a:buNone/>
              <a:defRPr sz="2661">
                <a:solidFill>
                  <a:schemeClr val="tx1">
                    <a:tint val="75000"/>
                  </a:schemeClr>
                </a:solidFill>
              </a:defRPr>
            </a:lvl1pPr>
            <a:lvl2pPr marL="608449" indent="0">
              <a:buNone/>
              <a:defRPr sz="2396">
                <a:solidFill>
                  <a:schemeClr val="tx1">
                    <a:tint val="75000"/>
                  </a:schemeClr>
                </a:solidFill>
              </a:defRPr>
            </a:lvl2pPr>
            <a:lvl3pPr marL="1216899" indent="0">
              <a:buNone/>
              <a:defRPr sz="2129">
                <a:solidFill>
                  <a:schemeClr val="tx1">
                    <a:tint val="75000"/>
                  </a:schemeClr>
                </a:solidFill>
              </a:defRPr>
            </a:lvl3pPr>
            <a:lvl4pPr marL="1825348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4pPr>
            <a:lvl5pPr marL="2433798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5pPr>
            <a:lvl6pPr marL="3042247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6pPr>
            <a:lvl7pPr marL="3650698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7pPr>
            <a:lvl8pPr marL="4259147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8pPr>
            <a:lvl9pPr marL="4867597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923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8409" y="1600204"/>
            <a:ext cx="5374283" cy="4525963"/>
          </a:xfrm>
        </p:spPr>
        <p:txBody>
          <a:bodyPr/>
          <a:lstStyle>
            <a:lvl1pPr>
              <a:defRPr sz="3727"/>
            </a:lvl1pPr>
            <a:lvl2pPr>
              <a:defRPr sz="3193"/>
            </a:lvl2pPr>
            <a:lvl3pPr>
              <a:defRPr sz="2661"/>
            </a:lvl3pPr>
            <a:lvl4pPr>
              <a:defRPr sz="2396"/>
            </a:lvl4pPr>
            <a:lvl5pPr>
              <a:defRPr sz="2396"/>
            </a:lvl5pPr>
            <a:lvl6pPr>
              <a:defRPr sz="2396"/>
            </a:lvl6pPr>
            <a:lvl7pPr>
              <a:defRPr sz="2396"/>
            </a:lvl7pPr>
            <a:lvl8pPr>
              <a:defRPr sz="2396"/>
            </a:lvl8pPr>
            <a:lvl9pPr>
              <a:defRPr sz="239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5497" y="1600204"/>
            <a:ext cx="5374283" cy="4525963"/>
          </a:xfrm>
        </p:spPr>
        <p:txBody>
          <a:bodyPr/>
          <a:lstStyle>
            <a:lvl1pPr>
              <a:defRPr sz="3727"/>
            </a:lvl1pPr>
            <a:lvl2pPr>
              <a:defRPr sz="3193"/>
            </a:lvl2pPr>
            <a:lvl3pPr>
              <a:defRPr sz="2661"/>
            </a:lvl3pPr>
            <a:lvl4pPr>
              <a:defRPr sz="2396"/>
            </a:lvl4pPr>
            <a:lvl5pPr>
              <a:defRPr sz="2396"/>
            </a:lvl5pPr>
            <a:lvl6pPr>
              <a:defRPr sz="2396"/>
            </a:lvl6pPr>
            <a:lvl7pPr>
              <a:defRPr sz="2396"/>
            </a:lvl7pPr>
            <a:lvl8pPr>
              <a:defRPr sz="2396"/>
            </a:lvl8pPr>
            <a:lvl9pPr>
              <a:defRPr sz="239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393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11" y="1535113"/>
            <a:ext cx="5376398" cy="639762"/>
          </a:xfrm>
        </p:spPr>
        <p:txBody>
          <a:bodyPr anchor="b"/>
          <a:lstStyle>
            <a:lvl1pPr marL="0" indent="0">
              <a:buNone/>
              <a:defRPr sz="3193" b="1"/>
            </a:lvl1pPr>
            <a:lvl2pPr marL="608449" indent="0">
              <a:buNone/>
              <a:defRPr sz="2661" b="1"/>
            </a:lvl2pPr>
            <a:lvl3pPr marL="1216899" indent="0">
              <a:buNone/>
              <a:defRPr sz="2396" b="1"/>
            </a:lvl3pPr>
            <a:lvl4pPr marL="1825348" indent="0">
              <a:buNone/>
              <a:defRPr sz="2129" b="1"/>
            </a:lvl4pPr>
            <a:lvl5pPr marL="2433798" indent="0">
              <a:buNone/>
              <a:defRPr sz="2129" b="1"/>
            </a:lvl5pPr>
            <a:lvl6pPr marL="3042247" indent="0">
              <a:buNone/>
              <a:defRPr sz="2129" b="1"/>
            </a:lvl6pPr>
            <a:lvl7pPr marL="3650698" indent="0">
              <a:buNone/>
              <a:defRPr sz="2129" b="1"/>
            </a:lvl7pPr>
            <a:lvl8pPr marL="4259147" indent="0">
              <a:buNone/>
              <a:defRPr sz="2129" b="1"/>
            </a:lvl8pPr>
            <a:lvl9pPr marL="4867597" indent="0">
              <a:buNone/>
              <a:defRPr sz="212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8411" y="2174875"/>
            <a:ext cx="5376398" cy="3951288"/>
          </a:xfrm>
        </p:spPr>
        <p:txBody>
          <a:bodyPr/>
          <a:lstStyle>
            <a:lvl1pPr>
              <a:defRPr sz="3193"/>
            </a:lvl1pPr>
            <a:lvl2pPr>
              <a:defRPr sz="2661"/>
            </a:lvl2pPr>
            <a:lvl3pPr>
              <a:defRPr sz="2396"/>
            </a:lvl3pPr>
            <a:lvl4pPr>
              <a:defRPr sz="2129"/>
            </a:lvl4pPr>
            <a:lvl5pPr>
              <a:defRPr sz="2129"/>
            </a:lvl5pPr>
            <a:lvl6pPr>
              <a:defRPr sz="2129"/>
            </a:lvl6pPr>
            <a:lvl7pPr>
              <a:defRPr sz="2129"/>
            </a:lvl7pPr>
            <a:lvl8pPr>
              <a:defRPr sz="2129"/>
            </a:lvl8pPr>
            <a:lvl9pPr>
              <a:defRPr sz="212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1271" y="1535113"/>
            <a:ext cx="5378508" cy="639762"/>
          </a:xfrm>
        </p:spPr>
        <p:txBody>
          <a:bodyPr anchor="b"/>
          <a:lstStyle>
            <a:lvl1pPr marL="0" indent="0">
              <a:buNone/>
              <a:defRPr sz="3193" b="1"/>
            </a:lvl1pPr>
            <a:lvl2pPr marL="608449" indent="0">
              <a:buNone/>
              <a:defRPr sz="2661" b="1"/>
            </a:lvl2pPr>
            <a:lvl3pPr marL="1216899" indent="0">
              <a:buNone/>
              <a:defRPr sz="2396" b="1"/>
            </a:lvl3pPr>
            <a:lvl4pPr marL="1825348" indent="0">
              <a:buNone/>
              <a:defRPr sz="2129" b="1"/>
            </a:lvl4pPr>
            <a:lvl5pPr marL="2433798" indent="0">
              <a:buNone/>
              <a:defRPr sz="2129" b="1"/>
            </a:lvl5pPr>
            <a:lvl6pPr marL="3042247" indent="0">
              <a:buNone/>
              <a:defRPr sz="2129" b="1"/>
            </a:lvl6pPr>
            <a:lvl7pPr marL="3650698" indent="0">
              <a:buNone/>
              <a:defRPr sz="2129" b="1"/>
            </a:lvl7pPr>
            <a:lvl8pPr marL="4259147" indent="0">
              <a:buNone/>
              <a:defRPr sz="2129" b="1"/>
            </a:lvl8pPr>
            <a:lvl9pPr marL="4867597" indent="0">
              <a:buNone/>
              <a:defRPr sz="212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1271" y="2174875"/>
            <a:ext cx="5378508" cy="3951288"/>
          </a:xfrm>
        </p:spPr>
        <p:txBody>
          <a:bodyPr/>
          <a:lstStyle>
            <a:lvl1pPr>
              <a:defRPr sz="3193"/>
            </a:lvl1pPr>
            <a:lvl2pPr>
              <a:defRPr sz="2661"/>
            </a:lvl2pPr>
            <a:lvl3pPr>
              <a:defRPr sz="2396"/>
            </a:lvl3pPr>
            <a:lvl4pPr>
              <a:defRPr sz="2129"/>
            </a:lvl4pPr>
            <a:lvl5pPr>
              <a:defRPr sz="2129"/>
            </a:lvl5pPr>
            <a:lvl6pPr>
              <a:defRPr sz="2129"/>
            </a:lvl6pPr>
            <a:lvl7pPr>
              <a:defRPr sz="2129"/>
            </a:lvl7pPr>
            <a:lvl8pPr>
              <a:defRPr sz="2129"/>
            </a:lvl8pPr>
            <a:lvl9pPr>
              <a:defRPr sz="212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07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911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0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0" y="273050"/>
            <a:ext cx="4003250" cy="1162050"/>
          </a:xfrm>
        </p:spPr>
        <p:txBody>
          <a:bodyPr anchor="b"/>
          <a:lstStyle>
            <a:lvl1pPr algn="l">
              <a:defRPr sz="266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7424" y="273052"/>
            <a:ext cx="6802356" cy="5853113"/>
          </a:xfrm>
        </p:spPr>
        <p:txBody>
          <a:bodyPr/>
          <a:lstStyle>
            <a:lvl1pPr>
              <a:defRPr sz="4259"/>
            </a:lvl1pPr>
            <a:lvl2pPr>
              <a:defRPr sz="3727"/>
            </a:lvl2pPr>
            <a:lvl3pPr>
              <a:defRPr sz="3193"/>
            </a:lvl3pPr>
            <a:lvl4pPr>
              <a:defRPr sz="2661"/>
            </a:lvl4pPr>
            <a:lvl5pPr>
              <a:defRPr sz="2661"/>
            </a:lvl5pPr>
            <a:lvl6pPr>
              <a:defRPr sz="2661"/>
            </a:lvl6pPr>
            <a:lvl7pPr>
              <a:defRPr sz="2661"/>
            </a:lvl7pPr>
            <a:lvl8pPr>
              <a:defRPr sz="2661"/>
            </a:lvl8pPr>
            <a:lvl9pPr>
              <a:defRPr sz="266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10" y="1435102"/>
            <a:ext cx="4003250" cy="4691063"/>
          </a:xfrm>
        </p:spPr>
        <p:txBody>
          <a:bodyPr/>
          <a:lstStyle>
            <a:lvl1pPr marL="0" indent="0">
              <a:buNone/>
              <a:defRPr sz="1863"/>
            </a:lvl1pPr>
            <a:lvl2pPr marL="608449" indent="0">
              <a:buNone/>
              <a:defRPr sz="1597"/>
            </a:lvl2pPr>
            <a:lvl3pPr marL="1216899" indent="0">
              <a:buNone/>
              <a:defRPr sz="1331"/>
            </a:lvl3pPr>
            <a:lvl4pPr marL="1825348" indent="0">
              <a:buNone/>
              <a:defRPr sz="1197"/>
            </a:lvl4pPr>
            <a:lvl5pPr marL="2433798" indent="0">
              <a:buNone/>
              <a:defRPr sz="1197"/>
            </a:lvl5pPr>
            <a:lvl6pPr marL="3042247" indent="0">
              <a:buNone/>
              <a:defRPr sz="1197"/>
            </a:lvl6pPr>
            <a:lvl7pPr marL="3650698" indent="0">
              <a:buNone/>
              <a:defRPr sz="1197"/>
            </a:lvl7pPr>
            <a:lvl8pPr marL="4259147" indent="0">
              <a:buNone/>
              <a:defRPr sz="1197"/>
            </a:lvl8pPr>
            <a:lvl9pPr marL="4867597" indent="0">
              <a:buNone/>
              <a:defRPr sz="119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121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050" y="4800600"/>
            <a:ext cx="7300913" cy="566738"/>
          </a:xfrm>
        </p:spPr>
        <p:txBody>
          <a:bodyPr anchor="b"/>
          <a:lstStyle>
            <a:lvl1pPr algn="l">
              <a:defRPr sz="266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050" y="612775"/>
            <a:ext cx="7300913" cy="4114800"/>
          </a:xfrm>
        </p:spPr>
        <p:txBody>
          <a:bodyPr/>
          <a:lstStyle>
            <a:lvl1pPr marL="0" indent="0">
              <a:buNone/>
              <a:defRPr sz="4259"/>
            </a:lvl1pPr>
            <a:lvl2pPr marL="608449" indent="0">
              <a:buNone/>
              <a:defRPr sz="3727"/>
            </a:lvl2pPr>
            <a:lvl3pPr marL="1216899" indent="0">
              <a:buNone/>
              <a:defRPr sz="3193"/>
            </a:lvl3pPr>
            <a:lvl4pPr marL="1825348" indent="0">
              <a:buNone/>
              <a:defRPr sz="2661"/>
            </a:lvl4pPr>
            <a:lvl5pPr marL="2433798" indent="0">
              <a:buNone/>
              <a:defRPr sz="2661"/>
            </a:lvl5pPr>
            <a:lvl6pPr marL="3042247" indent="0">
              <a:buNone/>
              <a:defRPr sz="2661"/>
            </a:lvl6pPr>
            <a:lvl7pPr marL="3650698" indent="0">
              <a:buNone/>
              <a:defRPr sz="2661"/>
            </a:lvl7pPr>
            <a:lvl8pPr marL="4259147" indent="0">
              <a:buNone/>
              <a:defRPr sz="2661"/>
            </a:lvl8pPr>
            <a:lvl9pPr marL="4867597" indent="0">
              <a:buNone/>
              <a:defRPr sz="2661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050" y="5367338"/>
            <a:ext cx="7300913" cy="804862"/>
          </a:xfrm>
        </p:spPr>
        <p:txBody>
          <a:bodyPr/>
          <a:lstStyle>
            <a:lvl1pPr marL="0" indent="0">
              <a:buNone/>
              <a:defRPr sz="1863"/>
            </a:lvl1pPr>
            <a:lvl2pPr marL="608449" indent="0">
              <a:buNone/>
              <a:defRPr sz="1597"/>
            </a:lvl2pPr>
            <a:lvl3pPr marL="1216899" indent="0">
              <a:buNone/>
              <a:defRPr sz="1331"/>
            </a:lvl3pPr>
            <a:lvl4pPr marL="1825348" indent="0">
              <a:buNone/>
              <a:defRPr sz="1197"/>
            </a:lvl4pPr>
            <a:lvl5pPr marL="2433798" indent="0">
              <a:buNone/>
              <a:defRPr sz="1197"/>
            </a:lvl5pPr>
            <a:lvl6pPr marL="3042247" indent="0">
              <a:buNone/>
              <a:defRPr sz="1197"/>
            </a:lvl6pPr>
            <a:lvl7pPr marL="3650698" indent="0">
              <a:buNone/>
              <a:defRPr sz="1197"/>
            </a:lvl7pPr>
            <a:lvl8pPr marL="4259147" indent="0">
              <a:buNone/>
              <a:defRPr sz="1197"/>
            </a:lvl8pPr>
            <a:lvl9pPr marL="4867597" indent="0">
              <a:buNone/>
              <a:defRPr sz="119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07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2" y="274638"/>
            <a:ext cx="1095136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12" y="1600204"/>
            <a:ext cx="1095136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11" y="6356356"/>
            <a:ext cx="2839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F137A-C96D-4859-B220-D99CD37E62BD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7464" y="6356356"/>
            <a:ext cx="38532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0535" y="6356356"/>
            <a:ext cx="2839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7D988-245E-4475-AA4C-DD2A5FFBF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01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ctr" defTabSz="1216899" rtl="0" eaLnBrk="1" latinLnBrk="0" hangingPunct="1">
        <a:spcBef>
          <a:spcPct val="0"/>
        </a:spcBef>
        <a:buNone/>
        <a:defRPr sz="5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337" indent="-456337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4259" kern="1200">
          <a:solidFill>
            <a:schemeClr val="tx1"/>
          </a:solidFill>
          <a:latin typeface="+mn-lt"/>
          <a:ea typeface="+mn-ea"/>
          <a:cs typeface="+mn-cs"/>
        </a:defRPr>
      </a:lvl1pPr>
      <a:lvl2pPr marL="988730" indent="-380281" algn="l" defTabSz="1216899" rtl="0" eaLnBrk="1" latinLnBrk="0" hangingPunct="1">
        <a:spcBef>
          <a:spcPct val="20000"/>
        </a:spcBef>
        <a:buFont typeface="Arial" panose="020B0604020202020204" pitchFamily="34" charset="0"/>
        <a:buChar char="–"/>
        <a:defRPr sz="3727" kern="1200">
          <a:solidFill>
            <a:schemeClr val="tx1"/>
          </a:solidFill>
          <a:latin typeface="+mn-lt"/>
          <a:ea typeface="+mn-ea"/>
          <a:cs typeface="+mn-cs"/>
        </a:defRPr>
      </a:lvl2pPr>
      <a:lvl3pPr marL="1521124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3pPr>
      <a:lvl4pPr marL="2129574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1" kern="1200">
          <a:solidFill>
            <a:schemeClr val="tx1"/>
          </a:solidFill>
          <a:latin typeface="+mn-lt"/>
          <a:ea typeface="+mn-ea"/>
          <a:cs typeface="+mn-cs"/>
        </a:defRPr>
      </a:lvl4pPr>
      <a:lvl5pPr marL="2738023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»"/>
        <a:defRPr sz="2661" kern="1200">
          <a:solidFill>
            <a:schemeClr val="tx1"/>
          </a:solidFill>
          <a:latin typeface="+mn-lt"/>
          <a:ea typeface="+mn-ea"/>
          <a:cs typeface="+mn-cs"/>
        </a:defRPr>
      </a:lvl5pPr>
      <a:lvl6pPr marL="3346472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6pPr>
      <a:lvl7pPr marL="3954922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7pPr>
      <a:lvl8pPr marL="4563371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8pPr>
      <a:lvl9pPr marL="5171821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1pPr>
      <a:lvl2pPr marL="608449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2pPr>
      <a:lvl3pPr marL="1216899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4pPr>
      <a:lvl5pPr marL="2433798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5pPr>
      <a:lvl6pPr marL="3042247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6pPr>
      <a:lvl7pPr marL="3650698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7pPr>
      <a:lvl8pPr marL="4259147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8pPr>
      <a:lvl9pPr marL="4867597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sad7elochka.ru/wp-content/uploads/2012/05/%D0%B1%D0%B0%D1%81%D1%81%D0%B5%D0%B9%D0%BD-3.jpg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hyperlink" Target="http://sad7elochka.ru/wp-content/uploads/2012/05/%D1%81%D0%BE%D0%BB%D1%8F%D0%BD%D0%B0%D1%8F-%D0%BA%D0%BE%D0%BC%D0%BD%D0%B0%D1%82%D0%B0-2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sad7elochka.ru/wp-content/uploads/2012/05/%D1%81%D0%B5%D0%BD%D1%81%D0%BE%D1%80%D0%BD%D0%B0%D1%8F-%D0%BA%D0%BE%D0%BC%D0%BD%D0%B0%D1%82%D0%B0-1-.jpg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hyperlink" Target="http://sad7elochka.ru/wp-content/uploads/2014/09/4-lego-klas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sad7elochka.ru/wp-content/uploads/2012/05/%D0%B0%D0%B2%D1%82%D0%BE%D1%88%D0%B0.jpg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hyperlink" Target="http://sad7elochka.ru/wp-content/uploads/2012/05/%D0%B7%D0%B8%D0%BC%D0%BD%D0%B8%D0%B9-%D1%81%D0%B0%D0%B41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sad7elochka.ru/wp-content/uploads/2012/05/%D1%88%D0%B0%D1%85%D0%BC%D0%B0%D1%82%D1%8B-1.jpg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hyperlink" Target="http://sad7elochka.ru/wp-content/uploads/2012/05/%D1%88%D0%B0%D1%85%D0%BC%D0%B0%D1%82%D1%8B-3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03"/>
          <p:cNvSpPr>
            <a:spLocks noChangeArrowheads="1"/>
          </p:cNvSpPr>
          <p:nvPr/>
        </p:nvSpPr>
        <p:spPr bwMode="auto">
          <a:xfrm>
            <a:off x="795" y="2204864"/>
            <a:ext cx="12166603" cy="357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 eaLnBrk="1"/>
            <a:r>
              <a:rPr lang="ru-RU" sz="4400" b="1" dirty="0" smtClean="0">
                <a:solidFill>
                  <a:schemeClr val="bg1"/>
                </a:solidFill>
                <a:latin typeface="Fedra Sans Pro Book"/>
              </a:rPr>
              <a:t>«Точка опоры. </a:t>
            </a:r>
          </a:p>
          <a:p>
            <a:pPr algn="ctr" eaLnBrk="1"/>
            <a:r>
              <a:rPr lang="ru-RU" sz="4400" b="1" dirty="0" smtClean="0">
                <a:solidFill>
                  <a:schemeClr val="bg1"/>
                </a:solidFill>
                <a:latin typeface="Fedra Sans Pro Book"/>
              </a:rPr>
              <a:t>Равные возможности для всех»</a:t>
            </a:r>
          </a:p>
          <a:p>
            <a:pPr algn="ctr" eaLnBrk="1"/>
            <a:endParaRPr lang="ru-RU" sz="1050" dirty="0" smtClean="0">
              <a:solidFill>
                <a:schemeClr val="bg1"/>
              </a:solidFill>
              <a:latin typeface="Fedra Sans Pro Book"/>
            </a:endParaRPr>
          </a:p>
          <a:p>
            <a:pPr algn="ctr" eaLnBrk="1"/>
            <a:r>
              <a:rPr lang="ru-RU" sz="2400" dirty="0" smtClean="0">
                <a:solidFill>
                  <a:schemeClr val="bg1"/>
                </a:solidFill>
                <a:latin typeface="Fedra Sans Pro Book"/>
              </a:rPr>
              <a:t>Проект создания личностно-развивающей образовательной среды </a:t>
            </a:r>
          </a:p>
          <a:p>
            <a:pPr algn="ctr" eaLnBrk="1"/>
            <a:r>
              <a:rPr lang="ru-RU" sz="2400" dirty="0" smtClean="0">
                <a:solidFill>
                  <a:schemeClr val="bg1"/>
                </a:solidFill>
                <a:latin typeface="Fedra Sans Pro Book"/>
              </a:rPr>
              <a:t>(на примере создания образовательной среды для детей с расстройствами аутистического спектра (РАС))</a:t>
            </a:r>
          </a:p>
          <a:p>
            <a:pPr algn="ctr" eaLnBrk="1"/>
            <a:r>
              <a:rPr lang="ru-RU" sz="2400" dirty="0" smtClean="0">
                <a:solidFill>
                  <a:schemeClr val="bg1"/>
                </a:solidFill>
                <a:latin typeface="Fedra Sans Pro Book"/>
              </a:rPr>
              <a:t> </a:t>
            </a:r>
          </a:p>
          <a:p>
            <a:pPr algn="ctr" eaLnBrk="1"/>
            <a:r>
              <a:rPr lang="ru-RU" sz="2400" dirty="0" smtClean="0">
                <a:solidFill>
                  <a:schemeClr val="bg1"/>
                </a:solidFill>
                <a:latin typeface="Fedra Sans Pro Book"/>
              </a:rPr>
              <a:t>2021-2023 </a:t>
            </a:r>
            <a:r>
              <a:rPr lang="ru-RU" sz="2400" dirty="0" err="1" smtClean="0">
                <a:solidFill>
                  <a:schemeClr val="bg1"/>
                </a:solidFill>
                <a:latin typeface="Fedra Sans Pro Book"/>
              </a:rPr>
              <a:t>г.г</a:t>
            </a:r>
            <a:r>
              <a:rPr lang="ru-RU" sz="2400" dirty="0" smtClean="0">
                <a:solidFill>
                  <a:schemeClr val="bg1"/>
                </a:solidFill>
                <a:latin typeface="Fedra Sans Pro Book"/>
              </a:rPr>
              <a:t>.</a:t>
            </a:r>
          </a:p>
          <a:p>
            <a:pPr algn="ctr" eaLnBrk="1"/>
            <a:r>
              <a:rPr lang="ru-RU" sz="1400" dirty="0">
                <a:solidFill>
                  <a:schemeClr val="bg1"/>
                </a:solidFill>
                <a:latin typeface="Fedra Sans Pro Book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Fedra Sans Pro Book"/>
              </a:rPr>
              <a:t>                                                                                                                                                             17.06.2021</a:t>
            </a:r>
            <a:endParaRPr lang="ru-RU" sz="1400" dirty="0">
              <a:solidFill>
                <a:schemeClr val="bg1"/>
              </a:solidFill>
              <a:latin typeface="Fedra Sans Pro Book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6269" y="5501087"/>
            <a:ext cx="76626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Fedra Sans Pro Book"/>
              </a:rPr>
              <a:t>АВТОРЫ</a:t>
            </a:r>
            <a:endParaRPr lang="ru-RU" sz="1400" b="1" dirty="0">
              <a:solidFill>
                <a:schemeClr val="bg1"/>
              </a:solidFill>
              <a:latin typeface="Fedra Sans Pro Book"/>
            </a:endParaRPr>
          </a:p>
          <a:p>
            <a:r>
              <a:rPr lang="ru-RU" sz="1400" b="1" dirty="0" err="1" smtClean="0">
                <a:solidFill>
                  <a:schemeClr val="bg1"/>
                </a:solidFill>
                <a:latin typeface="Fedra Sans Pro Book"/>
              </a:rPr>
              <a:t>Ярманова</a:t>
            </a:r>
            <a:r>
              <a:rPr lang="ru-RU" sz="1400" b="1" dirty="0" smtClean="0">
                <a:solidFill>
                  <a:schemeClr val="bg1"/>
                </a:solidFill>
                <a:latin typeface="Fedra Sans Pro Book"/>
              </a:rPr>
              <a:t>  Инна Викторовна</a:t>
            </a:r>
            <a:r>
              <a:rPr lang="ru-RU" sz="1400" dirty="0" smtClean="0">
                <a:solidFill>
                  <a:schemeClr val="bg1"/>
                </a:solidFill>
                <a:latin typeface="Fedra Sans Pro Book"/>
              </a:rPr>
              <a:t>, заведующий</a:t>
            </a:r>
          </a:p>
          <a:p>
            <a:r>
              <a:rPr lang="ru-RU" sz="1400" b="1" dirty="0" err="1" smtClean="0">
                <a:solidFill>
                  <a:schemeClr val="bg1"/>
                </a:solidFill>
                <a:latin typeface="Fedra Sans Pro Book"/>
              </a:rPr>
              <a:t>Боловнева</a:t>
            </a:r>
            <a:r>
              <a:rPr lang="ru-RU" sz="1400" b="1" dirty="0" smtClean="0">
                <a:solidFill>
                  <a:schemeClr val="bg1"/>
                </a:solidFill>
                <a:latin typeface="Fedra Sans Pro Book"/>
              </a:rPr>
              <a:t> Татьяна Анатольевна</a:t>
            </a:r>
            <a:r>
              <a:rPr lang="ru-RU" sz="1400" dirty="0" smtClean="0">
                <a:solidFill>
                  <a:schemeClr val="bg1"/>
                </a:solidFill>
                <a:latin typeface="Fedra Sans Pro Book"/>
              </a:rPr>
              <a:t>, заместитель заведующего по воспитательной работе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Fedra Sans Pro Book"/>
              </a:rPr>
              <a:t>Сухова Анна Валерьевна</a:t>
            </a:r>
            <a:r>
              <a:rPr lang="ru-RU" sz="1400" dirty="0" smtClean="0">
                <a:solidFill>
                  <a:schemeClr val="bg1"/>
                </a:solidFill>
                <a:latin typeface="Fedra Sans Pro Book"/>
              </a:rPr>
              <a:t>, заместитель заведующего по воспитательной работе</a:t>
            </a:r>
            <a:endParaRPr lang="ru-RU" sz="1400" dirty="0">
              <a:solidFill>
                <a:schemeClr val="bg1"/>
              </a:solidFill>
              <a:latin typeface="Fedra Sans Pro Book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655" y="1268762"/>
            <a:ext cx="7662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Fedra Sans Pro Book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Fedra Sans Pro Book"/>
              </a:rPr>
              <a:t>«Центр развития ребенка  детский сад № 7 «Ёлочка»  г. Ханты-Мансийска</a:t>
            </a:r>
            <a:endParaRPr lang="ru-RU" sz="1600" dirty="0">
              <a:solidFill>
                <a:schemeClr val="bg1"/>
              </a:solidFill>
              <a:latin typeface="Fedra Sans Pro Book"/>
            </a:endParaRPr>
          </a:p>
        </p:txBody>
      </p:sp>
      <p:pic>
        <p:nvPicPr>
          <p:cNvPr id="7" name="Рисунок 6" descr="y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60558" y="1412776"/>
            <a:ext cx="967922" cy="108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3401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107429" y="881080"/>
            <a:ext cx="11881319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24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Сведения о воспитанниках</a:t>
            </a:r>
            <a:endParaRPr lang="ru-RU" altLang="ru-RU" sz="2400" cap="all" dirty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583368" y="1484785"/>
            <a:ext cx="5932774" cy="4392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274638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Детский сад посещают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510 воспитанников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возрасте от  2 месяцев  до 8 лет, из них </a:t>
            </a:r>
          </a:p>
          <a:p>
            <a:pPr marL="274638" algn="just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61 ребенок с ОВЗ 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60388" indent="-285750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тяжелыми нарушениями речи – 34 человека;</a:t>
            </a:r>
          </a:p>
          <a:p>
            <a:pPr marL="560388" indent="-285750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неговорящих детей – 2 человека;</a:t>
            </a:r>
          </a:p>
          <a:p>
            <a:pPr marL="560388" indent="-285750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детей-инвалидов – 8 человек;</a:t>
            </a:r>
          </a:p>
          <a:p>
            <a:pPr marL="560388" indent="-285750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нарушениями опорно-двигательного аппарата – 2 человека;</a:t>
            </a:r>
          </a:p>
          <a:p>
            <a:pPr marL="560388" indent="-285750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РАС и другими ментальными нарушениями – 15 человек</a:t>
            </a:r>
          </a:p>
          <a:p>
            <a:pPr marL="274638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608354" indent="-608354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Fedra Sans Pro Book" panose="020B0504040000020004" pitchFamily="34" charset="0"/>
              <a:buChar char="•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\\10.11.15.5\share\ФОТО\2 гр. дегустация прикольные дети 2015\DSC_000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18" y="1916832"/>
            <a:ext cx="5418485" cy="3870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4703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795" y="848598"/>
            <a:ext cx="12166603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КЛЮЧЕВАЯ ПРОБЛЕМА ПРОЕКТА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0458" y="1931971"/>
            <a:ext cx="5883676" cy="138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Clr>
                <a:srgbClr val="F69200"/>
              </a:buClr>
              <a:buSzPct val="100000"/>
            </a:pPr>
            <a:r>
              <a:rPr lang="ru-RU" altLang="ru-RU" sz="2000" dirty="0">
                <a:latin typeface="Times New Roman" pitchFamily="18" charset="0"/>
                <a:ea typeface="Fedra Sans Pro Light" panose="020B0303040000020004" pitchFamily="34" charset="0"/>
                <a:cs typeface="Times New Roman" pitchFamily="18" charset="0"/>
              </a:rPr>
              <a:t>между требованиями образовательных программ и невозможностью частью воспитанников им соответствовать (дети с РАС и другими ментальными нарушениями, невербальные дети</a:t>
            </a:r>
            <a:r>
              <a:rPr lang="ru-RU" altLang="ru-RU" sz="2000" dirty="0" smtClean="0">
                <a:latin typeface="Times New Roman" pitchFamily="18" charset="0"/>
                <a:ea typeface="Fedra Sans Pro Light" panose="020B0303040000020004" pitchFamily="34" charset="0"/>
                <a:cs typeface="Times New Roman" pitchFamily="18" charset="0"/>
              </a:rPr>
              <a:t>)</a:t>
            </a:r>
            <a:endParaRPr lang="ru-RU" altLang="ru-RU" sz="2000" dirty="0">
              <a:latin typeface="Times New Roman" pitchFamily="18" charset="0"/>
              <a:ea typeface="Fedra Sans Pro Light" panose="020B0303040000020004" pitchFamily="34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6444135" y="2542923"/>
            <a:ext cx="1080120" cy="32403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43534" y="1408754"/>
            <a:ext cx="44644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69200"/>
              </a:buClr>
              <a:buSzPct val="100000"/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ea typeface="Fedra Sans Pro Light" panose="020B0303040000020004" pitchFamily="34" charset="0"/>
                <a:cs typeface="Times New Roman" pitchFamily="18" charset="0"/>
              </a:rPr>
              <a:t>ПРОТИВОРЕЧИЯ</a:t>
            </a:r>
            <a:endParaRPr lang="ru-RU" altLang="ru-RU" sz="2400" b="1" dirty="0">
              <a:solidFill>
                <a:srgbClr val="FF0000"/>
              </a:solidFill>
              <a:latin typeface="Times New Roman" pitchFamily="18" charset="0"/>
              <a:ea typeface="Fedra Sans Pro Light" panose="020B0303040000020004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32194" y="1454917"/>
            <a:ext cx="2292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F69200"/>
              </a:buClr>
              <a:buSzPct val="100000"/>
            </a:pP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ea typeface="Fedra Sans Pro Light" panose="020B0303040000020004" pitchFamily="34" charset="0"/>
                <a:cs typeface="Times New Roman" pitchFamily="18" charset="0"/>
              </a:rPr>
              <a:t>ПРОБЛЕМА</a:t>
            </a:r>
            <a:endParaRPr lang="ru-RU" altLang="ru-RU" sz="2800" b="1" dirty="0">
              <a:solidFill>
                <a:srgbClr val="FF0000"/>
              </a:solidFill>
              <a:latin typeface="Times New Roman" pitchFamily="18" charset="0"/>
              <a:ea typeface="Fedra Sans Pro Light" panose="020B0303040000020004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4058" y="3501008"/>
            <a:ext cx="5850079" cy="1224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Clr>
                <a:srgbClr val="F69200"/>
              </a:buClr>
              <a:buSzPct val="100000"/>
            </a:pPr>
            <a:r>
              <a:rPr lang="ru-RU" altLang="ru-RU" sz="2000" dirty="0">
                <a:latin typeface="Times New Roman" pitchFamily="18" charset="0"/>
                <a:ea typeface="Fedra Sans Pro Light" panose="020B0303040000020004" pitchFamily="34" charset="0"/>
                <a:cs typeface="Times New Roman" pitchFamily="18" charset="0"/>
              </a:rPr>
              <a:t>между запросами заказчиков,  потребителей образовательных услуг и возможностями педагогического </a:t>
            </a:r>
            <a:r>
              <a:rPr lang="ru-RU" altLang="ru-RU" sz="2000" dirty="0" smtClean="0">
                <a:latin typeface="Times New Roman" pitchFamily="18" charset="0"/>
                <a:ea typeface="Fedra Sans Pro Light" panose="020B0303040000020004" pitchFamily="34" charset="0"/>
                <a:cs typeface="Times New Roman" pitchFamily="18" charset="0"/>
              </a:rPr>
              <a:t>коллектива</a:t>
            </a:r>
            <a:endParaRPr lang="ru-RU" altLang="ru-RU" sz="2000" dirty="0">
              <a:latin typeface="Times New Roman" pitchFamily="18" charset="0"/>
              <a:ea typeface="Fedra Sans Pro Light" panose="020B0303040000020004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4058" y="4941168"/>
            <a:ext cx="5837767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Clr>
                <a:srgbClr val="F69200"/>
              </a:buClr>
              <a:buSzPct val="100000"/>
            </a:pPr>
            <a:r>
              <a:rPr lang="ru-RU" altLang="ru-RU" sz="2000" dirty="0">
                <a:latin typeface="Times New Roman" pitchFamily="18" charset="0"/>
                <a:ea typeface="Fedra Sans Pro Light" panose="020B0303040000020004" pitchFamily="34" charset="0"/>
                <a:cs typeface="Times New Roman" pitchFamily="18" charset="0"/>
              </a:rPr>
              <a:t>между потребностями субъектов </a:t>
            </a:r>
            <a:r>
              <a:rPr lang="ru-RU" altLang="ru-RU" sz="2000" dirty="0" smtClean="0">
                <a:latin typeface="Times New Roman" pitchFamily="18" charset="0"/>
                <a:ea typeface="Fedra Sans Pro Light" panose="020B0303040000020004" pitchFamily="34" charset="0"/>
                <a:cs typeface="Times New Roman" pitchFamily="18" charset="0"/>
              </a:rPr>
              <a:t>образовательного </a:t>
            </a:r>
            <a:r>
              <a:rPr lang="ru-RU" altLang="ru-RU" sz="2000" dirty="0">
                <a:latin typeface="Times New Roman" pitchFamily="18" charset="0"/>
                <a:ea typeface="Fedra Sans Pro Light" panose="020B0303040000020004" pitchFamily="34" charset="0"/>
                <a:cs typeface="Times New Roman" pitchFamily="18" charset="0"/>
              </a:rPr>
              <a:t>процесса и способами их </a:t>
            </a:r>
            <a:r>
              <a:rPr lang="ru-RU" altLang="ru-RU" sz="2000" dirty="0" smtClean="0">
                <a:latin typeface="Times New Roman" pitchFamily="18" charset="0"/>
                <a:ea typeface="Fedra Sans Pro Light" panose="020B0303040000020004" pitchFamily="34" charset="0"/>
                <a:cs typeface="Times New Roman" pitchFamily="18" charset="0"/>
              </a:rPr>
              <a:t>удовлетворения (преобладание карьерного типа среды)</a:t>
            </a:r>
            <a:endParaRPr lang="ru-RU" altLang="ru-RU" sz="2000" dirty="0">
              <a:latin typeface="Times New Roman" pitchFamily="18" charset="0"/>
              <a:ea typeface="Fedra Sans Pro Light" panose="020B0303040000020004" pitchFamily="34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6461669" y="5228967"/>
            <a:ext cx="1080120" cy="32403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6431823" y="3958949"/>
            <a:ext cx="1080120" cy="32403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24254" y="2018974"/>
            <a:ext cx="4104456" cy="1208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F69200"/>
              </a:buClr>
              <a:buSzPct val="100000"/>
            </a:pP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Fedra Sans Pro Light" panose="020B0303040000020004" pitchFamily="34" charset="0"/>
                <a:cs typeface="Times New Roman" pitchFamily="18" charset="0"/>
              </a:rPr>
              <a:t>СНИЖЕНИЕ КАЧЕСТВА ОБРАЗОВАНИЯ ДЕТЕЙ С АУТИЗМОМ</a:t>
            </a:r>
            <a:endParaRPr lang="ru-RU" alt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Fedra Sans Pro Light" panose="020B0303040000020004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41787" y="3487031"/>
            <a:ext cx="4104456" cy="1208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F69200"/>
              </a:buClr>
              <a:buSzPct val="100000"/>
            </a:pP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Fedra Sans Pro Light" panose="020B0303040000020004" pitchFamily="34" charset="0"/>
                <a:cs typeface="Times New Roman" pitchFamily="18" charset="0"/>
              </a:rPr>
              <a:t>ОТСУТСТВИЕ КОМПЕТЕНЦИЙ У ПЕДАГОГИЧЕСКИХ РАБОТНИКОВ</a:t>
            </a:r>
            <a:endParaRPr lang="ru-RU" alt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Fedra Sans Pro Light" panose="020B0303040000020004" pitchFamily="34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75629" y="4786490"/>
            <a:ext cx="4104456" cy="1208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F69200"/>
              </a:buClr>
              <a:buSzPct val="100000"/>
            </a:pP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Fedra Sans Pro Light" panose="020B0303040000020004" pitchFamily="34" charset="0"/>
                <a:cs typeface="Times New Roman" pitchFamily="18" charset="0"/>
              </a:rPr>
              <a:t>НЕДОСТАТОЧНО ОРИЕНТИРОВАННАЯ НА ПОТРЕБНОСТИ ДЕТЕЙ СРЕДА</a:t>
            </a:r>
            <a:endParaRPr lang="ru-RU" alt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Fedra Sans Pro Light" panose="020B03030400000200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46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380286" y="1857364"/>
            <a:ext cx="11490289" cy="4143404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270380" indent="-270380" algn="ctr">
              <a:lnSpc>
                <a:spcPct val="90000"/>
              </a:lnSpc>
              <a:buClr>
                <a:srgbClr val="F69200"/>
              </a:buClr>
              <a:buSzPct val="100000"/>
            </a:pPr>
            <a:endParaRPr lang="ru-RU" altLang="ru-RU" sz="1863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  <a:p>
            <a:pPr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3193" dirty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 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id="{00000000-0008-0000-0300-000003000000}"/>
              </a:ext>
            </a:extLst>
          </p:cNvPr>
          <p:cNvGraphicFramePr/>
          <p:nvPr/>
        </p:nvGraphicFramePr>
        <p:xfrm>
          <a:off x="583368" y="2000240"/>
          <a:ext cx="3357586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lc="http://schemas.openxmlformats.org/drawingml/2006/lockedCanvas" xmlns:arto="http://schemas.microsoft.com/office/word/2006/arto" xmlns:o="urn:schemas-microsoft-com:office:office" xmlns:v="urn:schemas-microsoft-com:vml" xmlns:w10="urn:schemas-microsoft-com:office:word" xmlns:w="http://schemas.openxmlformats.org/wordprocessingml/2006/main" xmlns:xdr="http://schemas.openxmlformats.org/drawingml/2006/spreadsheetDrawing" xmlns:a16="http://schemas.microsoft.com/office/drawing/2014/main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id="{00000000-0008-0000-0000-000007000000}"/>
              </a:ext>
            </a:extLst>
          </p:cNvPr>
          <p:cNvGraphicFramePr/>
          <p:nvPr/>
        </p:nvGraphicFramePr>
        <p:xfrm>
          <a:off x="7941484" y="2000240"/>
          <a:ext cx="3643338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083832" y="2000240"/>
          <a:ext cx="3786214" cy="2786078"/>
        </p:xfrm>
        <a:graphic>
          <a:graphicData uri="http://schemas.openxmlformats.org/drawingml/2006/table">
            <a:tbl>
              <a:tblPr/>
              <a:tblGrid>
                <a:gridCol w="2715304"/>
                <a:gridCol w="1070910"/>
              </a:tblGrid>
              <a:tr h="297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Широта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</a:tr>
              <a:tr h="2262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Интенсивность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</a:tr>
              <a:tr h="2262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Осознаваемость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</a:tr>
              <a:tr h="2262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Обобщенность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</a:tr>
              <a:tr h="2262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Эмоциональность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</a:tr>
              <a:tr h="2262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Доминантность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</a:tr>
              <a:tr h="2262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Когерентность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</a:tr>
              <a:tr h="2262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Активность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</a:tr>
              <a:tr h="2262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Мобильность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</a:tr>
              <a:tr h="2262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Структурированность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</a:tr>
              <a:tr h="2262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Безопасность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6,35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</a:tr>
              <a:tr h="2262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Устойчивость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</a:tr>
            </a:tbl>
          </a:graphicData>
        </a:graphic>
      </p:graphicFrame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511931" y="571480"/>
            <a:ext cx="11225290" cy="190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Результаты и выводы ПО ИТОГАМ Исследования СРЕДЫ </a:t>
            </a:r>
            <a:r>
              <a:rPr lang="ru-RU" altLang="ru-RU" sz="36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ОО</a:t>
            </a:r>
          </a:p>
          <a:p>
            <a:pPr algn="ctr">
              <a:buClr>
                <a:srgbClr val="F69200"/>
              </a:buClr>
              <a:buSzPct val="100000"/>
            </a:pPr>
            <a:r>
              <a:rPr lang="ru-RU" altLang="ru-RU" sz="1400" cap="all" dirty="0" smtClean="0">
                <a:solidFill>
                  <a:srgbClr val="00642D"/>
                </a:solidFill>
                <a:latin typeface="Times New Roman" pitchFamily="18" charset="0"/>
                <a:ea typeface="Fedra Sans Pro Light" charset="0"/>
                <a:cs typeface="Times New Roman" pitchFamily="18" charset="0"/>
              </a:rPr>
              <a:t>Диагностическая методика </a:t>
            </a:r>
            <a:r>
              <a:rPr lang="ru-RU" altLang="ru-RU" sz="1400" cap="all" dirty="0" err="1" smtClean="0">
                <a:solidFill>
                  <a:srgbClr val="00642D"/>
                </a:solidFill>
                <a:latin typeface="Times New Roman" pitchFamily="18" charset="0"/>
                <a:ea typeface="Fedra Sans Pro Light" charset="0"/>
                <a:cs typeface="Times New Roman" pitchFamily="18" charset="0"/>
              </a:rPr>
              <a:t>В.А.Ясвина</a:t>
            </a:r>
            <a:endParaRPr lang="ru-RU" altLang="ru-RU" sz="1400" cap="all" dirty="0" smtClean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endParaRPr lang="ru-RU" altLang="ru-RU" sz="3600" cap="all" dirty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54805" y="5072078"/>
            <a:ext cx="11001453" cy="609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1600" b="1" dirty="0" smtClean="0">
                <a:latin typeface="Times New Roman" pitchFamily="18" charset="0"/>
                <a:ea typeface="Fedra Sans Pro Light" panose="020B0303040000020004" pitchFamily="34" charset="0"/>
                <a:cs typeface="Times New Roman" pitchFamily="18" charset="0"/>
              </a:rPr>
              <a:t>Среда смешанного характера с преобладанием «карьерной» среды, </a:t>
            </a:r>
          </a:p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1600" b="1" dirty="0" smtClean="0">
                <a:latin typeface="Times New Roman" pitchFamily="18" charset="0"/>
                <a:ea typeface="Fedra Sans Pro Light" panose="020B0303040000020004" pitchFamily="34" charset="0"/>
                <a:cs typeface="Times New Roman" pitchFamily="18" charset="0"/>
              </a:rPr>
              <a:t>недостаточное развитие показателей :активность, когерентность, обобщенность</a:t>
            </a:r>
            <a:endParaRPr lang="ru-RU" altLang="ru-RU" sz="1600" b="1" cap="all" dirty="0">
              <a:latin typeface="Fedra Sans Pro Book" panose="020B0504040000020004" pitchFamily="34" charset="0"/>
              <a:ea typeface="Fedra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771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15910" y="1112682"/>
            <a:ext cx="12166603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КЛЮЧЕВАЯ </a:t>
            </a:r>
            <a:r>
              <a:rPr lang="ru-RU" altLang="ru-RU" sz="36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ЦЕЛЬ </a:t>
            </a: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ПРОЕКТА</a:t>
            </a: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403715" y="2204864"/>
            <a:ext cx="11514902" cy="1944216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algn="ctr">
              <a:buClr>
                <a:srgbClr val="F69200"/>
              </a:buClr>
              <a:buSzPct val="100000"/>
            </a:pPr>
            <a:r>
              <a:rPr lang="ru-RU" altLang="ru-RU" sz="2661" dirty="0" smtClean="0">
                <a:solidFill>
                  <a:srgbClr val="FF0000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 </a:t>
            </a:r>
            <a:r>
              <a:rPr lang="ru-RU" altLang="ru-RU" sz="2400" dirty="0" smtClean="0">
                <a:latin typeface="Times New Roman" pitchFamily="18" charset="0"/>
                <a:ea typeface="Fedra Sans Pro Light" panose="020B0303040000020004" pitchFamily="34" charset="0"/>
                <a:cs typeface="Times New Roman" pitchFamily="18" charset="0"/>
              </a:rPr>
              <a:t>создание личностно-развивающей образовательной среды </a:t>
            </a:r>
            <a:r>
              <a:rPr lang="ru-RU" altLang="ru-RU" sz="2400" b="1" dirty="0" smtClean="0">
                <a:latin typeface="Times New Roman" pitchFamily="18" charset="0"/>
                <a:ea typeface="Fedra Sans Pro Light" panose="020B0303040000020004" pitchFamily="34" charset="0"/>
                <a:cs typeface="Times New Roman" pitchFamily="18" charset="0"/>
              </a:rPr>
              <a:t>творческого типа</a:t>
            </a:r>
            <a:r>
              <a:rPr lang="ru-RU" altLang="ru-RU" sz="2400" dirty="0" smtClean="0">
                <a:latin typeface="Times New Roman" pitchFamily="18" charset="0"/>
                <a:ea typeface="Fedra Sans Pro Light" panose="020B0303040000020004" pitchFamily="34" charset="0"/>
                <a:cs typeface="Times New Roman" pitchFamily="18" charset="0"/>
              </a:rPr>
              <a:t>, максимально удовлетворяющей персональным потребностям воспитанников, в том числе  с РАС и другими ментальными нарушениями, ориентированной на раскрытие личностного потенциала всех участников образовательных отношений.</a:t>
            </a:r>
          </a:p>
          <a:p>
            <a:pPr algn="just">
              <a:buClr>
                <a:srgbClr val="F69200"/>
              </a:buClr>
              <a:buSzPct val="100000"/>
            </a:pPr>
            <a:endParaRPr lang="ru-RU" altLang="ru-RU" sz="2661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  <a:p>
            <a:pPr algn="ctr">
              <a:buClr>
                <a:srgbClr val="F69200"/>
              </a:buClr>
              <a:buSzPct val="100000"/>
            </a:pPr>
            <a:endParaRPr lang="ru-RU" altLang="ru-RU" sz="2661" b="1" dirty="0">
              <a:solidFill>
                <a:srgbClr val="2297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536326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-3522" y="693282"/>
            <a:ext cx="12166603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buClr>
                <a:srgbClr val="F69200"/>
              </a:buClr>
              <a:buSzPct val="100000"/>
            </a:pP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ЦЕЛЕВЫЕ ГРУППЫ </a:t>
            </a:r>
            <a:r>
              <a:rPr lang="ru-RU" altLang="ru-RU" sz="36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ПРОЕКТА </a:t>
            </a:r>
            <a:endParaRPr lang="ru-RU" altLang="ru-RU" sz="3600" cap="all" dirty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504489"/>
              </p:ext>
            </p:extLst>
          </p:nvPr>
        </p:nvGraphicFramePr>
        <p:xfrm>
          <a:off x="755502" y="1340768"/>
          <a:ext cx="10873208" cy="509206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334450"/>
                <a:gridCol w="7538758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Категория </a:t>
                      </a:r>
                      <a:r>
                        <a:rPr lang="ru-RU" sz="2000" dirty="0" err="1" smtClean="0">
                          <a:effectLst/>
                        </a:rPr>
                        <a:t>благополучателей</a:t>
                      </a:r>
                      <a:r>
                        <a:rPr lang="ru-RU" sz="2000" dirty="0" smtClean="0">
                          <a:effectLst/>
                        </a:rPr>
                        <a:t> 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838" marR="588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Удовлетворенные потребности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838" marR="58838" marT="0" marB="0"/>
                </a:tc>
              </a:tr>
              <a:tr h="781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ВОСПИТАННИКИ (нормотипичные дети, воспитанники с РАС</a:t>
                      </a:r>
                      <a:r>
                        <a:rPr lang="ru-RU" sz="1800" baseline="0" dirty="0" smtClean="0">
                          <a:effectLst/>
                        </a:rPr>
                        <a:t> и другими ментальными нарушениями)</a:t>
                      </a:r>
                      <a:endParaRPr lang="ru-RU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838" marR="58838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 smtClean="0">
                          <a:effectLst/>
                        </a:rPr>
                        <a:t>Толерантность, доброжелательность,  взаимная поддержка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 smtClean="0">
                          <a:effectLst/>
                        </a:rPr>
                        <a:t>развитие самостоятельности (для воспитанников с РАС), возможность включения в образовательную деятельность;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effectLst/>
                        </a:rPr>
                        <a:t>улучшение эффективности </a:t>
                      </a:r>
                      <a:r>
                        <a:rPr lang="ru-RU" sz="1800" dirty="0" smtClean="0">
                          <a:effectLst/>
                        </a:rPr>
                        <a:t>обучения детей с РАС и другими ментальными нарушениями</a:t>
                      </a:r>
                    </a:p>
                  </a:txBody>
                  <a:tcPr marL="58838" marR="58838" marT="0" marB="0"/>
                </a:tc>
              </a:tr>
              <a:tr h="884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ПЕДАГОГИЧЕСКИЕ РАБОТНИКИ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838" marR="58838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effectLst/>
                        </a:rPr>
                        <a:t>развитие профессиональных и личностных </a:t>
                      </a:r>
                      <a:r>
                        <a:rPr lang="ru-RU" sz="1800" dirty="0" smtClean="0">
                          <a:effectLst/>
                        </a:rPr>
                        <a:t>компетенций в вопросах создания образовательной среды для воспитанников с особыми образовательными потребностями</a:t>
                      </a:r>
                      <a:endParaRPr lang="ru-RU" sz="1800" dirty="0">
                        <a:effectLst/>
                      </a:endParaRPr>
                    </a:p>
                  </a:txBody>
                  <a:tcPr marL="58838" marR="58838" marT="0" marB="0"/>
                </a:tc>
              </a:tr>
              <a:tr h="781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РОДИТЕЛИ  </a:t>
                      </a:r>
                      <a:r>
                        <a:rPr lang="ru-RU" sz="1800" dirty="0">
                          <a:effectLst/>
                        </a:rPr>
                        <a:t>(законные представители)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838" marR="58838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 smtClean="0">
                          <a:effectLst/>
                        </a:rPr>
                        <a:t>психологический комфорт;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 smtClean="0">
                          <a:effectLst/>
                        </a:rPr>
                        <a:t>безопасность среды 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 smtClean="0">
                          <a:effectLst/>
                        </a:rPr>
                        <a:t>удовлетворение образовательных запросов</a:t>
                      </a:r>
                    </a:p>
                  </a:txBody>
                  <a:tcPr marL="58838" marR="58838" marT="0" marB="0"/>
                </a:tc>
              </a:tr>
              <a:tr h="1090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АДМИНИСТРАЦИЯ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838" marR="58838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effectLst/>
                        </a:rPr>
                        <a:t>готовность специалистов ДОО к профессиональной деятельности в новых условиях (осознание значимости, создание благоприятных условий, максимально удовлетворяющих персональным потребностям воспитанников, интеграция с другими специалистами)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838" marR="5883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479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467469" y="746122"/>
            <a:ext cx="11161241" cy="105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2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Риски и Способы их минимизации.</a:t>
            </a:r>
          </a:p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2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РЕСУРСНОЕ ОБЕСПЕЧЕНИЕ ПРОЕКТА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684644"/>
              </p:ext>
            </p:extLst>
          </p:nvPr>
        </p:nvGraphicFramePr>
        <p:xfrm>
          <a:off x="539479" y="2420888"/>
          <a:ext cx="11089231" cy="3866739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3670380"/>
                <a:gridCol w="7418851"/>
              </a:tblGrid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Низкий уровень включенности родителей, отсутствие поддержки с их стороны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психолого-педагогической компетентности родителей через индивидуальные консультации, родительский «всеобуч», разъяснительную работу, подбор индивидуальных форм работы с родителями (законными представителями)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3201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компетенций у педагогов по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созданию ЛРОС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для детей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обучение педагогических работников по программе «Использование практик с доказанной эффективностью в работе с детьми с аутизмом»,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внедрение элементов программы УМК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«Школа возможностей»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584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инструментально-методического обеспечения управленческой деятельности, организационных механизмов создания личностно-развивающей образовательной среды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13360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Прохождение курсов по изучению современных подходов к созданию ЛРОС;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13360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Изучение и внедрение современных социально-ориентированных технологий и форм , учитывающих дефициты детей с аутизмом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71525" y="2054262"/>
            <a:ext cx="2808313" cy="36684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ФАКТОРЫ  РИСКА: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5942" y="2041199"/>
            <a:ext cx="6192688" cy="36684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ПРОФИЛАКТИКА: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111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1586" y="692696"/>
            <a:ext cx="12166602" cy="105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2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ПЛАН СОЗДАНИЯ ЛРОС.</a:t>
            </a:r>
          </a:p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2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«ДОРОЖНАЯ КАРТА» ПРОЕКТА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355257"/>
              </p:ext>
            </p:extLst>
          </p:nvPr>
        </p:nvGraphicFramePr>
        <p:xfrm>
          <a:off x="539478" y="1988840"/>
          <a:ext cx="11449271" cy="4223766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4431976"/>
                <a:gridCol w="4210377"/>
                <a:gridCol w="280691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Организационно-подготовительный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(май- август 2021 г)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ЭТАП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ПРЕОБРАЗУЮЩИЙ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(сентябрь </a:t>
                      </a: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2021-сентябрь </a:t>
                      </a:r>
                      <a:r>
                        <a:rPr lang="ru-RU" sz="18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гг.)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ЭТАП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ЗАКЛЮЧИТЕЛЬНЫЙ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(сентябрь 2022-май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обучить управленческую команду;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провести пилотажное исследование ЛРОС по </a:t>
                      </a:r>
                      <a:r>
                        <a:rPr lang="ru-RU" sz="18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В.А.Ясвину</a:t>
                      </a:r>
                      <a:r>
                        <a:rPr lang="ru-RU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разработать управленческий проект;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сформировать ядро активных единомышленников , представляющих различные категории специалистов ДОО (ПОС педагогов)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провести обучение педагогической команды.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-158750" algn="l"/>
                        </a:tabLst>
                      </a:pPr>
                      <a:r>
                        <a:rPr lang="ru-RU" sz="1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апробировать современные технологии, практики с доказанной эффективностью;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7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Внести изменения в образовательную, организационную подсистемы ДОО, предметно-пространственную среду, продолжить преобразование «творческой» образовательной среды;</a:t>
                      </a:r>
                      <a:endParaRPr lang="ru-RU" sz="17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обеспечить осуществление постоянного мониторинга, в случае необходимости – внесение корректив в замысел проекта</a:t>
                      </a:r>
                      <a:endParaRPr lang="ru-RU" sz="17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Подвести итоги за весь период реализации проекта, осуществить рефлексию полученного опыта, обобщить его результаты в итоговом отчете и публикациях различного уровня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691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387565" y="883730"/>
            <a:ext cx="11211863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b="1" cap="all" dirty="0">
                <a:solidFill>
                  <a:srgbClr val="00642D"/>
                </a:solidFill>
                <a:latin typeface="Times New Roman" pitchFamily="18" charset="0"/>
                <a:ea typeface="Fedra Sans Pro Light" charset="0"/>
                <a:cs typeface="Times New Roman" pitchFamily="18" charset="0"/>
              </a:rPr>
              <a:t>Результаты </a:t>
            </a:r>
            <a:r>
              <a:rPr lang="ru-RU" altLang="ru-RU" sz="3600" b="1" cap="all" dirty="0" smtClean="0">
                <a:solidFill>
                  <a:srgbClr val="00642D"/>
                </a:solidFill>
                <a:latin typeface="Times New Roman" pitchFamily="18" charset="0"/>
                <a:ea typeface="Fedra Sans Pro Light" charset="0"/>
                <a:cs typeface="Times New Roman" pitchFamily="18" charset="0"/>
              </a:rPr>
              <a:t>проекта</a:t>
            </a:r>
            <a:endParaRPr lang="ru-RU" altLang="ru-RU" sz="3600" b="1" cap="all" dirty="0">
              <a:solidFill>
                <a:srgbClr val="00642D"/>
              </a:solidFill>
              <a:latin typeface="Times New Roman" pitchFamily="18" charset="0"/>
              <a:ea typeface="Fedra Sans Pro Light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356032"/>
              </p:ext>
            </p:extLst>
          </p:nvPr>
        </p:nvGraphicFramePr>
        <p:xfrm>
          <a:off x="660020" y="1556792"/>
          <a:ext cx="10666952" cy="5641313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674064"/>
                <a:gridCol w="7992888"/>
              </a:tblGrid>
              <a:tr h="1116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Предполагаемые результаты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принимающей, развивающей образовательной среды</a:t>
                      </a:r>
                      <a:endParaRPr lang="ru-RU" sz="20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качества </a:t>
                      </a:r>
                      <a:r>
                        <a:rPr lang="ru-RU" sz="20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жизни и качества образования </a:t>
                      </a:r>
                      <a:r>
                        <a:rPr lang="ru-RU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воспитанников с РАС и другими ментальными нарушениями.</a:t>
                      </a:r>
                      <a:endParaRPr lang="ru-RU" sz="20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350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Продукты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6265" indent="-456265">
                        <a:lnSpc>
                          <a:spcPct val="90000"/>
                        </a:lnSpc>
                        <a:spcBef>
                          <a:spcPts val="799"/>
                        </a:spcBef>
                        <a:buClr>
                          <a:srgbClr val="F69200"/>
                        </a:buClr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ru-RU" altLang="ru-RU" sz="2000" dirty="0" smtClean="0">
                          <a:latin typeface="Times New Roman" pitchFamily="18" charset="0"/>
                          <a:ea typeface="Fedra Sans Pro Light" panose="020B0303040000020004" pitchFamily="34" charset="0"/>
                          <a:cs typeface="Times New Roman" pitchFamily="18" charset="0"/>
                        </a:rPr>
                        <a:t>создание комнаты сенсорной интеграции, ресурсной комнаты для воспитанников с РАС;</a:t>
                      </a:r>
                    </a:p>
                    <a:p>
                      <a:pPr marL="456265" indent="-456265">
                        <a:lnSpc>
                          <a:spcPct val="90000"/>
                        </a:lnSpc>
                        <a:spcBef>
                          <a:spcPts val="799"/>
                        </a:spcBef>
                        <a:buClr>
                          <a:srgbClr val="F69200"/>
                        </a:buClr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ru-RU" altLang="ru-RU" sz="2000" dirty="0" smtClean="0">
                          <a:latin typeface="Times New Roman" pitchFamily="18" charset="0"/>
                          <a:ea typeface="Fedra Sans Pro Light" panose="020B0303040000020004" pitchFamily="34" charset="0"/>
                          <a:cs typeface="Times New Roman" pitchFamily="18" charset="0"/>
                        </a:rPr>
                        <a:t>разработка учебно-методического комплекса, обновление средств обучения детей с РАС и другими ментальными нарушениями;</a:t>
                      </a:r>
                    </a:p>
                    <a:p>
                      <a:pPr marL="456265" indent="-456265">
                        <a:lnSpc>
                          <a:spcPct val="90000"/>
                        </a:lnSpc>
                        <a:spcBef>
                          <a:spcPts val="799"/>
                        </a:spcBef>
                        <a:buClr>
                          <a:srgbClr val="F69200"/>
                        </a:buClr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ru-RU" altLang="ru-RU" sz="2000" dirty="0" smtClean="0">
                          <a:latin typeface="Times New Roman" pitchFamily="18" charset="0"/>
                          <a:ea typeface="Fedra Sans Pro Light" panose="020B0303040000020004" pitchFamily="34" charset="0"/>
                          <a:cs typeface="Times New Roman" pitchFamily="18" charset="0"/>
                        </a:rPr>
                        <a:t>авторские и модернизированные программы, методические рекомендации;</a:t>
                      </a:r>
                    </a:p>
                    <a:p>
                      <a:pPr marL="456265" indent="-456265">
                        <a:lnSpc>
                          <a:spcPct val="90000"/>
                        </a:lnSpc>
                        <a:spcBef>
                          <a:spcPts val="799"/>
                        </a:spcBef>
                        <a:buClr>
                          <a:srgbClr val="F69200"/>
                        </a:buClr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ru-RU" altLang="ru-RU" sz="2000" dirty="0" smtClean="0">
                          <a:latin typeface="Times New Roman" pitchFamily="18" charset="0"/>
                          <a:ea typeface="Fedra Sans Pro Light" panose="020B0303040000020004" pitchFamily="34" charset="0"/>
                          <a:cs typeface="Times New Roman" pitchFamily="18" charset="0"/>
                        </a:rPr>
                        <a:t>внедрение элементов программы УМК «Школа</a:t>
                      </a:r>
                      <a:r>
                        <a:rPr lang="ru-RU" altLang="ru-RU" sz="2000" baseline="0" dirty="0" smtClean="0">
                          <a:latin typeface="Times New Roman" pitchFamily="18" charset="0"/>
                          <a:ea typeface="Fedra Sans Pro Light" panose="020B0303040000020004" pitchFamily="34" charset="0"/>
                          <a:cs typeface="Times New Roman" pitchFamily="18" charset="0"/>
                        </a:rPr>
                        <a:t> возможностей» по социально-эмоциональному развитию детей с РАС</a:t>
                      </a:r>
                      <a:endParaRPr lang="ru-RU" altLang="ru-RU" sz="2000" dirty="0" smtClean="0">
                        <a:latin typeface="Times New Roman" pitchFamily="18" charset="0"/>
                        <a:ea typeface="Fedra Sans Pro Light" panose="020B03030400000200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025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Эффекты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мотивированные и компетентные </a:t>
                      </a:r>
                      <a:r>
                        <a:rPr lang="ru-RU" sz="20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 в вопросах социализации и обучения детей с аутизмом;</a:t>
                      </a:r>
                      <a:endParaRPr lang="ru-RU" sz="20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 типа </a:t>
                      </a:r>
                      <a:r>
                        <a:rPr lang="ru-RU" sz="20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среды с карьерной на творческий тип.</a:t>
                      </a:r>
                      <a:endParaRPr lang="ru-RU" sz="20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688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get-zen_doc/1131857/pub_5ab6b0da2f578c4cec5fa8c2_5ab6b3673dceb7655be9dfc9/scale_120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9" r="28837"/>
          <a:stretch/>
        </p:blipFill>
        <p:spPr bwMode="auto">
          <a:xfrm>
            <a:off x="683494" y="1412775"/>
            <a:ext cx="3480688" cy="484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203"/>
          <p:cNvSpPr>
            <a:spLocks noChangeArrowheads="1"/>
          </p:cNvSpPr>
          <p:nvPr/>
        </p:nvSpPr>
        <p:spPr bwMode="auto">
          <a:xfrm>
            <a:off x="3923855" y="1196752"/>
            <a:ext cx="7272808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r" eaLnBrk="1"/>
            <a:endParaRPr lang="ru-RU" sz="2000" b="1" dirty="0" smtClean="0">
              <a:solidFill>
                <a:srgbClr val="00B050"/>
              </a:solidFill>
              <a:latin typeface="Fedra Sans Pro Book"/>
            </a:endParaRPr>
          </a:p>
          <a:p>
            <a:pPr algn="r" eaLnBrk="1"/>
            <a:endParaRPr lang="ru-RU" sz="2000" b="1" dirty="0">
              <a:solidFill>
                <a:srgbClr val="00B050"/>
              </a:solidFill>
              <a:latin typeface="Fedra Sans Pro Book"/>
            </a:endParaRPr>
          </a:p>
          <a:p>
            <a:pPr algn="r" eaLnBrk="1"/>
            <a:r>
              <a:rPr lang="ru-RU" sz="2000" dirty="0" smtClean="0">
                <a:solidFill>
                  <a:schemeClr val="tx1"/>
                </a:solidFill>
                <a:latin typeface="Fedra Sans Pro Book"/>
              </a:rPr>
              <a:t>Эпиграф к проекту</a:t>
            </a:r>
          </a:p>
          <a:p>
            <a:pPr algn="r" eaLnBrk="1"/>
            <a:r>
              <a:rPr lang="ru-RU" sz="2000" b="1" dirty="0" smtClean="0">
                <a:solidFill>
                  <a:schemeClr val="bg1"/>
                </a:solidFill>
                <a:latin typeface="Fedra Sans Pro Book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latin typeface="Fedra Sans Pro Book"/>
              </a:rPr>
              <a:t>                           </a:t>
            </a:r>
          </a:p>
          <a:p>
            <a:pPr algn="ctr" eaLnBrk="1"/>
            <a:r>
              <a:rPr lang="ru-RU" sz="4600" b="1" dirty="0" smtClean="0">
                <a:solidFill>
                  <a:srgbClr val="00B050"/>
                </a:solidFill>
                <a:latin typeface="Franklin Gothic Demi" pitchFamily="34" charset="0"/>
              </a:rPr>
              <a:t>«Дайте мне точку опоры </a:t>
            </a:r>
          </a:p>
          <a:p>
            <a:pPr algn="ctr" eaLnBrk="1"/>
            <a:r>
              <a:rPr lang="ru-RU" sz="4600" b="1" dirty="0" smtClean="0">
                <a:solidFill>
                  <a:srgbClr val="00B050"/>
                </a:solidFill>
                <a:latin typeface="Franklin Gothic Demi" pitchFamily="34" charset="0"/>
              </a:rPr>
              <a:t>и я переверну мир!»</a:t>
            </a:r>
          </a:p>
          <a:p>
            <a:pPr algn="r" eaLnBrk="1"/>
            <a:r>
              <a:rPr lang="ru-RU" sz="4400" b="1" dirty="0" smtClean="0">
                <a:solidFill>
                  <a:srgbClr val="00B050"/>
                </a:solidFill>
                <a:latin typeface="Fedra Sans Pro Book"/>
              </a:rPr>
              <a:t>                                                       </a:t>
            </a:r>
            <a:r>
              <a:rPr lang="ru-RU" sz="32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Архимед</a:t>
            </a:r>
          </a:p>
          <a:p>
            <a:pPr algn="ctr" eaLnBrk="1"/>
            <a:endParaRPr lang="ru-RU" sz="4400" b="1" dirty="0">
              <a:solidFill>
                <a:srgbClr val="00B050"/>
              </a:solidFill>
              <a:latin typeface="Fedra Sans Pro Book"/>
            </a:endParaRPr>
          </a:p>
          <a:p>
            <a:pPr algn="ctr" eaLnBrk="1"/>
            <a:endParaRPr lang="ru-RU" sz="4400" b="1" dirty="0" smtClean="0">
              <a:solidFill>
                <a:srgbClr val="00B050"/>
              </a:solidFill>
              <a:latin typeface="Fedra Sans Pro Book"/>
            </a:endParaRPr>
          </a:p>
        </p:txBody>
      </p:sp>
    </p:spTree>
    <p:extLst>
      <p:ext uri="{BB962C8B-B14F-4D97-AF65-F5344CB8AC3E}">
        <p14:creationId xmlns:p14="http://schemas.microsoft.com/office/powerpoint/2010/main" val="1243607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Admin\Desktop\ФОТО САДА\сад главная.jpg"/>
          <p:cNvPicPr/>
          <p:nvPr/>
        </p:nvPicPr>
        <p:blipFill>
          <a:blip r:embed="rId2" cstate="print"/>
          <a:srcRect t="19888" b="15858"/>
          <a:stretch>
            <a:fillRect/>
          </a:stretch>
        </p:blipFill>
        <p:spPr bwMode="auto">
          <a:xfrm>
            <a:off x="6516142" y="2420888"/>
            <a:ext cx="532859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107430" y="548681"/>
            <a:ext cx="11881319" cy="83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24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КРАТКАЯ СПРАВКА </a:t>
            </a:r>
            <a:endParaRPr lang="ru-RU" altLang="ru-RU" sz="2400" cap="all" dirty="0" smtClean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24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ОБ </a:t>
            </a:r>
            <a:r>
              <a:rPr lang="ru-RU" altLang="ru-RU" sz="24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Образовательной Организации</a:t>
            </a: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583368" y="1484785"/>
            <a:ext cx="5716750" cy="4392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274638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dirty="0" smtClean="0">
                <a:latin typeface="Times New Roman" pitchFamily="18" charset="0"/>
                <a:ea typeface="Fedra Sans Pro Light" panose="020B0303040000020004" pitchFamily="34" charset="0"/>
                <a:cs typeface="Times New Roman" pitchFamily="18" charset="0"/>
              </a:rPr>
              <a:t>     Год основания дошкольного учреждения-1930</a:t>
            </a:r>
            <a:endParaRPr lang="ru-RU" altLang="ru-RU" dirty="0">
              <a:latin typeface="Times New Roman" pitchFamily="18" charset="0"/>
              <a:ea typeface="Fedra Sans Pro Light" panose="020B0303040000020004" pitchFamily="34" charset="0"/>
              <a:cs typeface="Times New Roman" pitchFamily="18" charset="0"/>
            </a:endParaRPr>
          </a:p>
          <a:p>
            <a:pPr marL="274638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 2005 году организация получила статус «Центр развития ребенка»</a:t>
            </a:r>
          </a:p>
          <a:p>
            <a:pPr marL="274638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Открытие нового здания «Ёлочки»-2009 год</a:t>
            </a:r>
          </a:p>
          <a:p>
            <a:pPr marL="274638"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274638" algn="ctr"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Рядом с дошкольным учреждением расположены  МБДОУ № 18 «Улыбка», МОУ «СОШ № 2», муниципальное бюджетное учреждение дополнительного образования «Центр дополнительного образования «Перспектива», филиал МБУ «Городская централизованная библиотечная система». 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563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портивный зал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3" t="-741" r="330" b="-105"/>
          <a:stretch/>
        </p:blipFill>
        <p:spPr bwMode="auto">
          <a:xfrm>
            <a:off x="145984" y="2132856"/>
            <a:ext cx="6345286" cy="4283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тренажерный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50" y="692696"/>
            <a:ext cx="5277647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6D4BFC2-69CA-4ED6-89E7-A9ADB571E7A4}"/>
              </a:ext>
            </a:extLst>
          </p:cNvPr>
          <p:cNvSpPr/>
          <p:nvPr/>
        </p:nvSpPr>
        <p:spPr>
          <a:xfrm>
            <a:off x="742230" y="625585"/>
            <a:ext cx="5582720" cy="1446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91440" rtlCol="0" anchor="ctr"/>
          <a:lstStyle/>
          <a:p>
            <a:pPr>
              <a:lnSpc>
                <a:spcPct val="80000"/>
              </a:lnSpc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ru-RU" sz="3200" b="1" dirty="0">
                <a:solidFill>
                  <a:srgbClr val="2F3342"/>
                </a:solidFill>
                <a:latin typeface="+mj-lt"/>
                <a:cs typeface="Gill Sans" panose="020B0502020104020203" pitchFamily="34" charset="-79"/>
              </a:rPr>
              <a:t>Физкультурно-оздоровительный и спортивно-массовый блок</a:t>
            </a:r>
            <a:endParaRPr lang="ru-RU" sz="1200" dirty="0">
              <a:solidFill>
                <a:srgbClr val="2F334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9041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6D4BFC2-69CA-4ED6-89E7-A9ADB571E7A4}"/>
              </a:ext>
            </a:extLst>
          </p:cNvPr>
          <p:cNvSpPr/>
          <p:nvPr/>
        </p:nvSpPr>
        <p:spPr>
          <a:xfrm>
            <a:off x="395462" y="641284"/>
            <a:ext cx="5582720" cy="1446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91440" rtlCol="0" anchor="ctr"/>
          <a:lstStyle/>
          <a:p>
            <a:pPr>
              <a:lnSpc>
                <a:spcPct val="80000"/>
              </a:lnSpc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ru-RU" sz="3200" b="1" dirty="0" smtClean="0">
                <a:solidFill>
                  <a:srgbClr val="2F3342"/>
                </a:solidFill>
                <a:latin typeface="+mj-lt"/>
                <a:cs typeface="Gill Sans" panose="020B0502020104020203" pitchFamily="34" charset="-79"/>
              </a:rPr>
              <a:t>Образовательный </a:t>
            </a:r>
            <a:r>
              <a:rPr lang="ru-RU" sz="3200" b="1" dirty="0">
                <a:solidFill>
                  <a:srgbClr val="2F3342"/>
                </a:solidFill>
                <a:latin typeface="+mj-lt"/>
                <a:cs typeface="Gill Sans" panose="020B0502020104020203" pitchFamily="34" charset="-79"/>
              </a:rPr>
              <a:t>блок</a:t>
            </a:r>
            <a:endParaRPr lang="ru-RU" sz="1200" dirty="0">
              <a:solidFill>
                <a:srgbClr val="2F3342"/>
              </a:solidFill>
              <a:latin typeface="+mj-lt"/>
            </a:endParaRPr>
          </a:p>
        </p:txBody>
      </p:sp>
      <p:pic>
        <p:nvPicPr>
          <p:cNvPr id="5" name="Рисунок 4" descr="хореографи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38" y="663799"/>
            <a:ext cx="6377309" cy="4379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38" y="2348880"/>
            <a:ext cx="5225873" cy="374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55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6D4BFC2-69CA-4ED6-89E7-A9ADB571E7A4}"/>
              </a:ext>
            </a:extLst>
          </p:cNvPr>
          <p:cNvSpPr/>
          <p:nvPr/>
        </p:nvSpPr>
        <p:spPr>
          <a:xfrm>
            <a:off x="742230" y="625585"/>
            <a:ext cx="5582720" cy="1446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91440" rtlCol="0" anchor="ctr"/>
          <a:lstStyle/>
          <a:p>
            <a:pPr>
              <a:lnSpc>
                <a:spcPct val="80000"/>
              </a:lnSpc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ru-RU" sz="3200" b="1" dirty="0">
                <a:solidFill>
                  <a:srgbClr val="2F3342"/>
                </a:solidFill>
                <a:latin typeface="+mj-lt"/>
                <a:cs typeface="Gill Sans" panose="020B0502020104020203" pitchFamily="34" charset="-79"/>
              </a:rPr>
              <a:t>Физкультурно-оздоровительный и спортивно-массовый блок</a:t>
            </a:r>
            <a:endParaRPr lang="ru-RU" sz="1200" dirty="0">
              <a:solidFill>
                <a:srgbClr val="2F3342"/>
              </a:solidFill>
              <a:latin typeface="+mj-lt"/>
            </a:endParaRPr>
          </a:p>
        </p:txBody>
      </p:sp>
      <p:pic>
        <p:nvPicPr>
          <p:cNvPr id="5" name="Рисунок 4" descr="Бассейн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62" y="2420887"/>
            <a:ext cx="5743688" cy="3979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Соляная шахта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06" y="652522"/>
            <a:ext cx="4320480" cy="5552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8292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6D4BFC2-69CA-4ED6-89E7-A9ADB571E7A4}"/>
              </a:ext>
            </a:extLst>
          </p:cNvPr>
          <p:cNvSpPr/>
          <p:nvPr/>
        </p:nvSpPr>
        <p:spPr>
          <a:xfrm>
            <a:off x="742230" y="625585"/>
            <a:ext cx="5582720" cy="1446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91440" rtlCol="0" anchor="ctr"/>
          <a:lstStyle/>
          <a:p>
            <a:pPr>
              <a:lnSpc>
                <a:spcPct val="80000"/>
              </a:lnSpc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ru-RU" sz="3200" b="1" dirty="0" smtClean="0">
                <a:solidFill>
                  <a:srgbClr val="2F3342"/>
                </a:solidFill>
                <a:latin typeface="+mj-lt"/>
                <a:cs typeface="Gill Sans" panose="020B0502020104020203" pitchFamily="34" charset="-79"/>
              </a:rPr>
              <a:t>Образовательный </a:t>
            </a:r>
            <a:r>
              <a:rPr lang="ru-RU" sz="3200" b="1" dirty="0">
                <a:solidFill>
                  <a:srgbClr val="2F3342"/>
                </a:solidFill>
                <a:latin typeface="+mj-lt"/>
                <a:cs typeface="Gill Sans" panose="020B0502020104020203" pitchFamily="34" charset="-79"/>
              </a:rPr>
              <a:t>блок</a:t>
            </a:r>
            <a:endParaRPr lang="ru-RU" sz="1200" dirty="0">
              <a:solidFill>
                <a:srgbClr val="2F3342"/>
              </a:solidFill>
              <a:latin typeface="+mj-lt"/>
            </a:endParaRPr>
          </a:p>
        </p:txBody>
      </p:sp>
      <p:pic>
        <p:nvPicPr>
          <p:cNvPr id="7" name="Рисунок 6" descr="Сенсорная комната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16" y="1916833"/>
            <a:ext cx="6266627" cy="4536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4-lego-klas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142" y="1052736"/>
            <a:ext cx="5472607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2422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6D4BFC2-69CA-4ED6-89E7-A9ADB571E7A4}"/>
              </a:ext>
            </a:extLst>
          </p:cNvPr>
          <p:cNvSpPr/>
          <p:nvPr/>
        </p:nvSpPr>
        <p:spPr>
          <a:xfrm>
            <a:off x="6732166" y="4797152"/>
            <a:ext cx="4968552" cy="1446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91440" rtlCol="0" anchor="ctr"/>
          <a:lstStyle/>
          <a:p>
            <a:pPr>
              <a:lnSpc>
                <a:spcPct val="80000"/>
              </a:lnSpc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ru-RU" sz="3200" b="1" dirty="0" smtClean="0">
                <a:solidFill>
                  <a:srgbClr val="2F3342"/>
                </a:solidFill>
                <a:latin typeface="+mj-lt"/>
                <a:cs typeface="Gill Sans" panose="020B0502020104020203" pitchFamily="34" charset="-79"/>
              </a:rPr>
              <a:t>Образовательный </a:t>
            </a:r>
            <a:r>
              <a:rPr lang="ru-RU" sz="3200" b="1" dirty="0">
                <a:solidFill>
                  <a:srgbClr val="2F3342"/>
                </a:solidFill>
                <a:latin typeface="+mj-lt"/>
                <a:cs typeface="Gill Sans" panose="020B0502020104020203" pitchFamily="34" charset="-79"/>
              </a:rPr>
              <a:t>блок</a:t>
            </a:r>
            <a:endParaRPr lang="ru-RU" sz="1200" dirty="0">
              <a:solidFill>
                <a:srgbClr val="2F3342"/>
              </a:solidFill>
              <a:latin typeface="+mj-lt"/>
            </a:endParaRPr>
          </a:p>
        </p:txBody>
      </p:sp>
      <p:pic>
        <p:nvPicPr>
          <p:cNvPr id="5" name="Рисунок 4" descr="Автогородок «Автоша»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10" y="700418"/>
            <a:ext cx="5737808" cy="424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Зимний сад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38" y="1484784"/>
            <a:ext cx="5904656" cy="4602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2985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6D4BFC2-69CA-4ED6-89E7-A9ADB571E7A4}"/>
              </a:ext>
            </a:extLst>
          </p:cNvPr>
          <p:cNvSpPr/>
          <p:nvPr/>
        </p:nvSpPr>
        <p:spPr>
          <a:xfrm>
            <a:off x="6997366" y="4483481"/>
            <a:ext cx="4968552" cy="1446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91440" rtlCol="0" anchor="ctr"/>
          <a:lstStyle/>
          <a:p>
            <a:pPr>
              <a:lnSpc>
                <a:spcPct val="80000"/>
              </a:lnSpc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ru-RU" sz="3200" b="1" dirty="0" smtClean="0">
                <a:solidFill>
                  <a:srgbClr val="2F3342"/>
                </a:solidFill>
                <a:latin typeface="+mj-lt"/>
                <a:cs typeface="Gill Sans" panose="020B0502020104020203" pitchFamily="34" charset="-79"/>
              </a:rPr>
              <a:t>Образовательный </a:t>
            </a:r>
            <a:r>
              <a:rPr lang="ru-RU" sz="3200" b="1" dirty="0">
                <a:solidFill>
                  <a:srgbClr val="2F3342"/>
                </a:solidFill>
                <a:latin typeface="+mj-lt"/>
                <a:cs typeface="Gill Sans" panose="020B0502020104020203" pitchFamily="34" charset="-79"/>
              </a:rPr>
              <a:t>блок</a:t>
            </a:r>
            <a:endParaRPr lang="ru-RU" sz="1200" dirty="0">
              <a:solidFill>
                <a:srgbClr val="2F3342"/>
              </a:solidFill>
              <a:latin typeface="+mj-lt"/>
            </a:endParaRPr>
          </a:p>
        </p:txBody>
      </p:sp>
      <p:pic>
        <p:nvPicPr>
          <p:cNvPr id="8" name="Рисунок 7" descr="Кабинет доп. образования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53" y="1524665"/>
            <a:ext cx="6408712" cy="4405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Кабинет доп. образования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198" y="620688"/>
            <a:ext cx="4409552" cy="3381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8761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1351</TotalTime>
  <Words>878</Words>
  <Application>Microsoft Office PowerPoint</Application>
  <PresentationFormat>Произвольный</PresentationFormat>
  <Paragraphs>148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Пользователь</cp:lastModifiedBy>
  <cp:revision>83</cp:revision>
  <cp:lastPrinted>2021-05-20T11:52:09Z</cp:lastPrinted>
  <dcterms:created xsi:type="dcterms:W3CDTF">2020-09-14T17:49:18Z</dcterms:created>
  <dcterms:modified xsi:type="dcterms:W3CDTF">2021-06-17T12:33:04Z</dcterms:modified>
</cp:coreProperties>
</file>