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35" r:id="rId2"/>
    <p:sldId id="1400" r:id="rId3"/>
    <p:sldId id="496" r:id="rId4"/>
    <p:sldId id="495" r:id="rId5"/>
    <p:sldId id="1398" r:id="rId6"/>
    <p:sldId id="497" r:id="rId7"/>
    <p:sldId id="1409" r:id="rId8"/>
    <p:sldId id="510" r:id="rId9"/>
    <p:sldId id="504" r:id="rId10"/>
  </p:sldIdLst>
  <p:sldSz cx="12168188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94640"/>
  </p:normalViewPr>
  <p:slideViewPr>
    <p:cSldViewPr>
      <p:cViewPr>
        <p:scale>
          <a:sx n="73" d="100"/>
          <a:sy n="73" d="100"/>
        </p:scale>
        <p:origin x="-120" y="-516"/>
      </p:cViewPr>
      <p:guideLst>
        <p:guide orient="horz" pos="2160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1.%20&#1064;&#1072;&#1073;&#1083;&#1086;&#1085;%20&#1086;&#1073;&#1097;&#1072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50;&#1086;&#1087;&#1080;&#1103;%201.%20&#1064;&#1072;&#1073;&#1083;&#1086;&#1085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Графическая модель соотношения типов образовательной среды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'Итоговый мониторинг'!$A$40</c:f>
              <c:strCache>
                <c:ptCount val="1"/>
                <c:pt idx="0">
                  <c:v>Графическая модель соотношения типов образовательной среды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'Итоговый мониторинг'!$A$49:$A$52</c:f>
              <c:strCache>
                <c:ptCount val="4"/>
                <c:pt idx="0">
                  <c:v>Догматическая среда</c:v>
                </c:pt>
                <c:pt idx="1">
                  <c:v>Карьерная среда</c:v>
                </c:pt>
                <c:pt idx="2">
                  <c:v>Творческая среда</c:v>
                </c:pt>
                <c:pt idx="3">
                  <c:v>Безмятежная среда</c:v>
                </c:pt>
              </c:strCache>
            </c:strRef>
          </c:cat>
          <c:val>
            <c:numRef>
              <c:f>'Итоговый мониторинг'!$B$49:$B$52</c:f>
              <c:numCache>
                <c:formatCode>0</c:formatCode>
                <c:ptCount val="4"/>
                <c:pt idx="0">
                  <c:v>25</c:v>
                </c:pt>
                <c:pt idx="1">
                  <c:v>31</c:v>
                </c:pt>
                <c:pt idx="2">
                  <c:v>23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ED-4D6C-9F3C-A6A3D3C2C3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Количественная характеристика развивающей среды</a:t>
            </a:r>
            <a:endParaRPr lang="ru-RU" sz="1400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cat>
            <c:strRef>
              <c:f>'[Копия 1. Шаблон2.xlsx]адм реал'!$A$77:$A$88</c:f>
              <c:strCache>
                <c:ptCount val="12"/>
                <c:pt idx="0">
                  <c:v>Широта</c:v>
                </c:pt>
                <c:pt idx="1">
                  <c:v>Интенсивность</c:v>
                </c:pt>
                <c:pt idx="2">
                  <c:v>Осознаваемость</c:v>
                </c:pt>
                <c:pt idx="3">
                  <c:v>Обобщенность</c:v>
                </c:pt>
                <c:pt idx="4">
                  <c:v>Эмоциональность</c:v>
                </c:pt>
                <c:pt idx="5">
                  <c:v>Доминантность</c:v>
                </c:pt>
                <c:pt idx="6">
                  <c:v>Когерентность</c:v>
                </c:pt>
                <c:pt idx="7">
                  <c:v>Активность</c:v>
                </c:pt>
                <c:pt idx="8">
                  <c:v>Мобильность</c:v>
                </c:pt>
                <c:pt idx="9">
                  <c:v>Структурированность</c:v>
                </c:pt>
                <c:pt idx="10">
                  <c:v>Безопасность</c:v>
                </c:pt>
                <c:pt idx="11">
                  <c:v>Устойчивость</c:v>
                </c:pt>
              </c:strCache>
            </c:strRef>
          </c:cat>
          <c:val>
            <c:numRef>
              <c:f>'[Копия 1. Шаблон2.xlsx]адм реал'!$B$77:$B$88</c:f>
              <c:numCache>
                <c:formatCode>General</c:formatCode>
                <c:ptCount val="12"/>
                <c:pt idx="0">
                  <c:v>5.0999999999999996</c:v>
                </c:pt>
                <c:pt idx="1">
                  <c:v>6.9</c:v>
                </c:pt>
                <c:pt idx="2">
                  <c:v>6.3</c:v>
                </c:pt>
                <c:pt idx="3">
                  <c:v>4.7</c:v>
                </c:pt>
                <c:pt idx="4">
                  <c:v>5.7</c:v>
                </c:pt>
                <c:pt idx="5">
                  <c:v>7</c:v>
                </c:pt>
                <c:pt idx="6">
                  <c:v>4.5</c:v>
                </c:pt>
                <c:pt idx="7">
                  <c:v>2.5</c:v>
                </c:pt>
                <c:pt idx="8">
                  <c:v>5.5</c:v>
                </c:pt>
                <c:pt idx="9">
                  <c:v>6.5</c:v>
                </c:pt>
                <c:pt idx="10">
                  <c:v>6.35</c:v>
                </c:pt>
                <c:pt idx="11" formatCode="0.00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89-420B-8DAA-6306E3B1E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481856"/>
        <c:axId val="55483392"/>
      </c:radarChart>
      <c:catAx>
        <c:axId val="554818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55483392"/>
        <c:crosses val="autoZero"/>
        <c:auto val="1"/>
        <c:lblAlgn val="ctr"/>
        <c:lblOffset val="100"/>
        <c:noMultiLvlLbl val="0"/>
      </c:catAx>
      <c:valAx>
        <c:axId val="5548339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5548185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59427-FA63-4747-95F2-23A5AD264DA8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41425"/>
            <a:ext cx="5940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394B-577D-4FB0-89DE-2AF9AB4E0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615" y="2130431"/>
            <a:ext cx="1034296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228" y="3886200"/>
            <a:ext cx="85177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5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7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1938" y="274640"/>
            <a:ext cx="2737844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09" y="274640"/>
            <a:ext cx="8010724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77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bg>
      <p:bgPr>
        <a:blipFill>
          <a:blip r:embed="rId2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07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bg>
      <p:bgPr>
        <a:blipFill>
          <a:blip r:embed="rId2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8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5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04" y="4406906"/>
            <a:ext cx="10342960" cy="1362075"/>
          </a:xfrm>
        </p:spPr>
        <p:txBody>
          <a:bodyPr anchor="t"/>
          <a:lstStyle>
            <a:lvl1pPr algn="l">
              <a:defRPr sz="532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204" y="2906713"/>
            <a:ext cx="10342960" cy="1500187"/>
          </a:xfrm>
        </p:spPr>
        <p:txBody>
          <a:bodyPr anchor="b"/>
          <a:lstStyle>
            <a:lvl1pPr marL="0" indent="0">
              <a:buNone/>
              <a:defRPr sz="2661">
                <a:solidFill>
                  <a:schemeClr val="tx1">
                    <a:tint val="75000"/>
                  </a:schemeClr>
                </a:solidFill>
              </a:defRPr>
            </a:lvl1pPr>
            <a:lvl2pPr marL="608449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2pPr>
            <a:lvl3pPr marL="1216899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3pPr>
            <a:lvl4pPr marL="182534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4pPr>
            <a:lvl5pPr marL="243379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5pPr>
            <a:lvl6pPr marL="304224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6pPr>
            <a:lvl7pPr marL="365069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7pPr>
            <a:lvl8pPr marL="425914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8pPr>
            <a:lvl9pPr marL="486759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2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09" y="1600204"/>
            <a:ext cx="5374283" cy="4525963"/>
          </a:xfrm>
        </p:spPr>
        <p:txBody>
          <a:bodyPr/>
          <a:lstStyle>
            <a:lvl1pPr>
              <a:defRPr sz="3727"/>
            </a:lvl1pPr>
            <a:lvl2pPr>
              <a:defRPr sz="3193"/>
            </a:lvl2pPr>
            <a:lvl3pPr>
              <a:defRPr sz="2661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497" y="1600204"/>
            <a:ext cx="5374283" cy="4525963"/>
          </a:xfrm>
        </p:spPr>
        <p:txBody>
          <a:bodyPr/>
          <a:lstStyle>
            <a:lvl1pPr>
              <a:defRPr sz="3727"/>
            </a:lvl1pPr>
            <a:lvl2pPr>
              <a:defRPr sz="3193"/>
            </a:lvl2pPr>
            <a:lvl3pPr>
              <a:defRPr sz="2661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9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11" y="1535113"/>
            <a:ext cx="5376398" cy="639762"/>
          </a:xfrm>
        </p:spPr>
        <p:txBody>
          <a:bodyPr anchor="b"/>
          <a:lstStyle>
            <a:lvl1pPr marL="0" indent="0">
              <a:buNone/>
              <a:defRPr sz="3193" b="1"/>
            </a:lvl1pPr>
            <a:lvl2pPr marL="608449" indent="0">
              <a:buNone/>
              <a:defRPr sz="2661" b="1"/>
            </a:lvl2pPr>
            <a:lvl3pPr marL="1216899" indent="0">
              <a:buNone/>
              <a:defRPr sz="2396" b="1"/>
            </a:lvl3pPr>
            <a:lvl4pPr marL="1825348" indent="0">
              <a:buNone/>
              <a:defRPr sz="2129" b="1"/>
            </a:lvl4pPr>
            <a:lvl5pPr marL="2433798" indent="0">
              <a:buNone/>
              <a:defRPr sz="2129" b="1"/>
            </a:lvl5pPr>
            <a:lvl6pPr marL="3042247" indent="0">
              <a:buNone/>
              <a:defRPr sz="2129" b="1"/>
            </a:lvl6pPr>
            <a:lvl7pPr marL="3650698" indent="0">
              <a:buNone/>
              <a:defRPr sz="2129" b="1"/>
            </a:lvl7pPr>
            <a:lvl8pPr marL="4259147" indent="0">
              <a:buNone/>
              <a:defRPr sz="2129" b="1"/>
            </a:lvl8pPr>
            <a:lvl9pPr marL="4867597" indent="0">
              <a:buNone/>
              <a:defRPr sz="2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11" y="2174875"/>
            <a:ext cx="5376398" cy="3951288"/>
          </a:xfrm>
        </p:spPr>
        <p:txBody>
          <a:bodyPr/>
          <a:lstStyle>
            <a:lvl1pPr>
              <a:defRPr sz="3193"/>
            </a:lvl1pPr>
            <a:lvl2pPr>
              <a:defRPr sz="2661"/>
            </a:lvl2pPr>
            <a:lvl3pPr>
              <a:defRPr sz="2396"/>
            </a:lvl3pPr>
            <a:lvl4pPr>
              <a:defRPr sz="2129"/>
            </a:lvl4pPr>
            <a:lvl5pPr>
              <a:defRPr sz="2129"/>
            </a:lvl5pPr>
            <a:lvl6pPr>
              <a:defRPr sz="2129"/>
            </a:lvl6pPr>
            <a:lvl7pPr>
              <a:defRPr sz="2129"/>
            </a:lvl7pPr>
            <a:lvl8pPr>
              <a:defRPr sz="2129"/>
            </a:lvl8pPr>
            <a:lvl9pPr>
              <a:defRPr sz="2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1271" y="1535113"/>
            <a:ext cx="5378508" cy="639762"/>
          </a:xfrm>
        </p:spPr>
        <p:txBody>
          <a:bodyPr anchor="b"/>
          <a:lstStyle>
            <a:lvl1pPr marL="0" indent="0">
              <a:buNone/>
              <a:defRPr sz="3193" b="1"/>
            </a:lvl1pPr>
            <a:lvl2pPr marL="608449" indent="0">
              <a:buNone/>
              <a:defRPr sz="2661" b="1"/>
            </a:lvl2pPr>
            <a:lvl3pPr marL="1216899" indent="0">
              <a:buNone/>
              <a:defRPr sz="2396" b="1"/>
            </a:lvl3pPr>
            <a:lvl4pPr marL="1825348" indent="0">
              <a:buNone/>
              <a:defRPr sz="2129" b="1"/>
            </a:lvl4pPr>
            <a:lvl5pPr marL="2433798" indent="0">
              <a:buNone/>
              <a:defRPr sz="2129" b="1"/>
            </a:lvl5pPr>
            <a:lvl6pPr marL="3042247" indent="0">
              <a:buNone/>
              <a:defRPr sz="2129" b="1"/>
            </a:lvl6pPr>
            <a:lvl7pPr marL="3650698" indent="0">
              <a:buNone/>
              <a:defRPr sz="2129" b="1"/>
            </a:lvl7pPr>
            <a:lvl8pPr marL="4259147" indent="0">
              <a:buNone/>
              <a:defRPr sz="2129" b="1"/>
            </a:lvl8pPr>
            <a:lvl9pPr marL="4867597" indent="0">
              <a:buNone/>
              <a:defRPr sz="2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1271" y="2174875"/>
            <a:ext cx="5378508" cy="3951288"/>
          </a:xfrm>
        </p:spPr>
        <p:txBody>
          <a:bodyPr/>
          <a:lstStyle>
            <a:lvl1pPr>
              <a:defRPr sz="3193"/>
            </a:lvl1pPr>
            <a:lvl2pPr>
              <a:defRPr sz="2661"/>
            </a:lvl2pPr>
            <a:lvl3pPr>
              <a:defRPr sz="2396"/>
            </a:lvl3pPr>
            <a:lvl4pPr>
              <a:defRPr sz="2129"/>
            </a:lvl4pPr>
            <a:lvl5pPr>
              <a:defRPr sz="2129"/>
            </a:lvl5pPr>
            <a:lvl6pPr>
              <a:defRPr sz="2129"/>
            </a:lvl6pPr>
            <a:lvl7pPr>
              <a:defRPr sz="2129"/>
            </a:lvl7pPr>
            <a:lvl8pPr>
              <a:defRPr sz="2129"/>
            </a:lvl8pPr>
            <a:lvl9pPr>
              <a:defRPr sz="2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7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1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0" y="273050"/>
            <a:ext cx="4003250" cy="1162050"/>
          </a:xfrm>
        </p:spPr>
        <p:txBody>
          <a:bodyPr anchor="b"/>
          <a:lstStyle>
            <a:lvl1pPr algn="l">
              <a:defRPr sz="266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424" y="273052"/>
            <a:ext cx="6802356" cy="5853113"/>
          </a:xfrm>
        </p:spPr>
        <p:txBody>
          <a:bodyPr/>
          <a:lstStyle>
            <a:lvl1pPr>
              <a:defRPr sz="4259"/>
            </a:lvl1pPr>
            <a:lvl2pPr>
              <a:defRPr sz="3727"/>
            </a:lvl2pPr>
            <a:lvl3pPr>
              <a:defRPr sz="3193"/>
            </a:lvl3pPr>
            <a:lvl4pPr>
              <a:defRPr sz="2661"/>
            </a:lvl4pPr>
            <a:lvl5pPr>
              <a:defRPr sz="2661"/>
            </a:lvl5pPr>
            <a:lvl6pPr>
              <a:defRPr sz="2661"/>
            </a:lvl6pPr>
            <a:lvl7pPr>
              <a:defRPr sz="2661"/>
            </a:lvl7pPr>
            <a:lvl8pPr>
              <a:defRPr sz="2661"/>
            </a:lvl8pPr>
            <a:lvl9pPr>
              <a:defRPr sz="266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0" y="1435102"/>
            <a:ext cx="4003250" cy="4691063"/>
          </a:xfrm>
        </p:spPr>
        <p:txBody>
          <a:bodyPr/>
          <a:lstStyle>
            <a:lvl1pPr marL="0" indent="0">
              <a:buNone/>
              <a:defRPr sz="1863"/>
            </a:lvl1pPr>
            <a:lvl2pPr marL="608449" indent="0">
              <a:buNone/>
              <a:defRPr sz="1597"/>
            </a:lvl2pPr>
            <a:lvl3pPr marL="1216899" indent="0">
              <a:buNone/>
              <a:defRPr sz="1331"/>
            </a:lvl3pPr>
            <a:lvl4pPr marL="1825348" indent="0">
              <a:buNone/>
              <a:defRPr sz="1197"/>
            </a:lvl4pPr>
            <a:lvl5pPr marL="2433798" indent="0">
              <a:buNone/>
              <a:defRPr sz="1197"/>
            </a:lvl5pPr>
            <a:lvl6pPr marL="3042247" indent="0">
              <a:buNone/>
              <a:defRPr sz="1197"/>
            </a:lvl6pPr>
            <a:lvl7pPr marL="3650698" indent="0">
              <a:buNone/>
              <a:defRPr sz="1197"/>
            </a:lvl7pPr>
            <a:lvl8pPr marL="4259147" indent="0">
              <a:buNone/>
              <a:defRPr sz="1197"/>
            </a:lvl8pPr>
            <a:lvl9pPr marL="4867597" indent="0">
              <a:buNone/>
              <a:defRPr sz="11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2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050" y="4800600"/>
            <a:ext cx="7300913" cy="566738"/>
          </a:xfrm>
        </p:spPr>
        <p:txBody>
          <a:bodyPr anchor="b"/>
          <a:lstStyle>
            <a:lvl1pPr algn="l">
              <a:defRPr sz="266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050" y="612775"/>
            <a:ext cx="7300913" cy="4114800"/>
          </a:xfrm>
        </p:spPr>
        <p:txBody>
          <a:bodyPr/>
          <a:lstStyle>
            <a:lvl1pPr marL="0" indent="0">
              <a:buNone/>
              <a:defRPr sz="4259"/>
            </a:lvl1pPr>
            <a:lvl2pPr marL="608449" indent="0">
              <a:buNone/>
              <a:defRPr sz="3727"/>
            </a:lvl2pPr>
            <a:lvl3pPr marL="1216899" indent="0">
              <a:buNone/>
              <a:defRPr sz="3193"/>
            </a:lvl3pPr>
            <a:lvl4pPr marL="1825348" indent="0">
              <a:buNone/>
              <a:defRPr sz="2661"/>
            </a:lvl4pPr>
            <a:lvl5pPr marL="2433798" indent="0">
              <a:buNone/>
              <a:defRPr sz="2661"/>
            </a:lvl5pPr>
            <a:lvl6pPr marL="3042247" indent="0">
              <a:buNone/>
              <a:defRPr sz="2661"/>
            </a:lvl6pPr>
            <a:lvl7pPr marL="3650698" indent="0">
              <a:buNone/>
              <a:defRPr sz="2661"/>
            </a:lvl7pPr>
            <a:lvl8pPr marL="4259147" indent="0">
              <a:buNone/>
              <a:defRPr sz="2661"/>
            </a:lvl8pPr>
            <a:lvl9pPr marL="4867597" indent="0">
              <a:buNone/>
              <a:defRPr sz="266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050" y="5367338"/>
            <a:ext cx="7300913" cy="804862"/>
          </a:xfrm>
        </p:spPr>
        <p:txBody>
          <a:bodyPr/>
          <a:lstStyle>
            <a:lvl1pPr marL="0" indent="0">
              <a:buNone/>
              <a:defRPr sz="1863"/>
            </a:lvl1pPr>
            <a:lvl2pPr marL="608449" indent="0">
              <a:buNone/>
              <a:defRPr sz="1597"/>
            </a:lvl2pPr>
            <a:lvl3pPr marL="1216899" indent="0">
              <a:buNone/>
              <a:defRPr sz="1331"/>
            </a:lvl3pPr>
            <a:lvl4pPr marL="1825348" indent="0">
              <a:buNone/>
              <a:defRPr sz="1197"/>
            </a:lvl4pPr>
            <a:lvl5pPr marL="2433798" indent="0">
              <a:buNone/>
              <a:defRPr sz="1197"/>
            </a:lvl5pPr>
            <a:lvl6pPr marL="3042247" indent="0">
              <a:buNone/>
              <a:defRPr sz="1197"/>
            </a:lvl6pPr>
            <a:lvl7pPr marL="3650698" indent="0">
              <a:buNone/>
              <a:defRPr sz="1197"/>
            </a:lvl7pPr>
            <a:lvl8pPr marL="4259147" indent="0">
              <a:buNone/>
              <a:defRPr sz="1197"/>
            </a:lvl8pPr>
            <a:lvl9pPr marL="4867597" indent="0">
              <a:buNone/>
              <a:defRPr sz="11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2" y="274638"/>
            <a:ext cx="109513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12" y="1600204"/>
            <a:ext cx="109513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11" y="6356356"/>
            <a:ext cx="2839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137A-C96D-4859-B220-D99CD37E62B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7464" y="6356356"/>
            <a:ext cx="3853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0535" y="6356356"/>
            <a:ext cx="2839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1216899" rtl="0" eaLnBrk="1" latinLnBrk="0" hangingPunct="1">
        <a:spcBef>
          <a:spcPct val="0"/>
        </a:spcBef>
        <a:buNone/>
        <a:defRPr sz="5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337" indent="-456337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988730" indent="-380281" algn="l" defTabSz="121689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27" kern="1200">
          <a:solidFill>
            <a:schemeClr val="tx1"/>
          </a:solidFill>
          <a:latin typeface="+mn-lt"/>
          <a:ea typeface="+mn-ea"/>
          <a:cs typeface="+mn-cs"/>
        </a:defRPr>
      </a:lvl2pPr>
      <a:lvl3pPr marL="1521124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3" kern="1200">
          <a:solidFill>
            <a:schemeClr val="tx1"/>
          </a:solidFill>
          <a:latin typeface="+mn-lt"/>
          <a:ea typeface="+mn-ea"/>
          <a:cs typeface="+mn-cs"/>
        </a:defRPr>
      </a:lvl3pPr>
      <a:lvl4pPr marL="2129574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1" kern="1200">
          <a:solidFill>
            <a:schemeClr val="tx1"/>
          </a:solidFill>
          <a:latin typeface="+mn-lt"/>
          <a:ea typeface="+mn-ea"/>
          <a:cs typeface="+mn-cs"/>
        </a:defRPr>
      </a:lvl4pPr>
      <a:lvl5pPr marL="2738023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»"/>
        <a:defRPr sz="2661" kern="1200">
          <a:solidFill>
            <a:schemeClr val="tx1"/>
          </a:solidFill>
          <a:latin typeface="+mn-lt"/>
          <a:ea typeface="+mn-ea"/>
          <a:cs typeface="+mn-cs"/>
        </a:defRPr>
      </a:lvl5pPr>
      <a:lvl6pPr marL="3346472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6pPr>
      <a:lvl7pPr marL="3954922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7pPr>
      <a:lvl8pPr marL="4563371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8pPr>
      <a:lvl9pPr marL="5171821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449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6899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379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224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069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5914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6759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3"/>
          <p:cNvSpPr>
            <a:spLocks noChangeArrowheads="1"/>
          </p:cNvSpPr>
          <p:nvPr/>
        </p:nvSpPr>
        <p:spPr bwMode="auto">
          <a:xfrm>
            <a:off x="795" y="2204864"/>
            <a:ext cx="12166603" cy="357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ctr" eaLnBrk="1"/>
            <a:r>
              <a:rPr lang="ru-RU" sz="4400" b="1" dirty="0" smtClean="0">
                <a:solidFill>
                  <a:schemeClr val="bg1"/>
                </a:solidFill>
                <a:latin typeface="Fedra Sans Pro Book"/>
              </a:rPr>
              <a:t>«Точка опоры. </a:t>
            </a:r>
          </a:p>
          <a:p>
            <a:pPr algn="ctr" eaLnBrk="1"/>
            <a:r>
              <a:rPr lang="ru-RU" sz="4400" b="1" dirty="0" smtClean="0">
                <a:solidFill>
                  <a:schemeClr val="bg1"/>
                </a:solidFill>
                <a:latin typeface="Fedra Sans Pro Book"/>
              </a:rPr>
              <a:t>Равные возможности для всех»</a:t>
            </a:r>
          </a:p>
          <a:p>
            <a:pPr algn="ctr" eaLnBrk="1"/>
            <a:endParaRPr lang="ru-RU" sz="1050" dirty="0" smtClean="0">
              <a:solidFill>
                <a:schemeClr val="bg1"/>
              </a:solidFill>
              <a:latin typeface="Fedra Sans Pro Book"/>
            </a:endParaRPr>
          </a:p>
          <a:p>
            <a:pPr algn="ctr" eaLnBrk="1"/>
            <a:r>
              <a:rPr lang="ru-RU" sz="2400" dirty="0" smtClean="0">
                <a:solidFill>
                  <a:schemeClr val="bg1"/>
                </a:solidFill>
                <a:latin typeface="Fedra Sans Pro Book"/>
              </a:rPr>
              <a:t>Проект создания личностно-развивающей образовательной среды </a:t>
            </a:r>
          </a:p>
          <a:p>
            <a:pPr algn="ctr" eaLnBrk="1"/>
            <a:r>
              <a:rPr lang="ru-RU" sz="2400" dirty="0" smtClean="0">
                <a:solidFill>
                  <a:schemeClr val="bg1"/>
                </a:solidFill>
                <a:latin typeface="Fedra Sans Pro Book"/>
              </a:rPr>
              <a:t>(на примере создания образовательной среды для детей с расстройствами аутистического спектра (РАС))</a:t>
            </a:r>
          </a:p>
          <a:p>
            <a:pPr algn="ctr" eaLnBrk="1"/>
            <a:r>
              <a:rPr lang="ru-RU" sz="2400" dirty="0" smtClean="0">
                <a:solidFill>
                  <a:schemeClr val="bg1"/>
                </a:solidFill>
                <a:latin typeface="Fedra Sans Pro Book"/>
              </a:rPr>
              <a:t> </a:t>
            </a:r>
          </a:p>
          <a:p>
            <a:pPr algn="ctr" eaLnBrk="1"/>
            <a:r>
              <a:rPr lang="ru-RU" sz="2400" dirty="0" smtClean="0">
                <a:solidFill>
                  <a:schemeClr val="bg1"/>
                </a:solidFill>
                <a:latin typeface="Fedra Sans Pro Book"/>
              </a:rPr>
              <a:t>2021-2023 </a:t>
            </a:r>
            <a:r>
              <a:rPr lang="ru-RU" sz="2400" dirty="0" err="1" smtClean="0">
                <a:solidFill>
                  <a:schemeClr val="bg1"/>
                </a:solidFill>
                <a:latin typeface="Fedra Sans Pro Book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Fedra Sans Pro Book"/>
              </a:rPr>
              <a:t>.</a:t>
            </a:r>
          </a:p>
          <a:p>
            <a:pPr algn="ctr" eaLnBrk="1"/>
            <a:r>
              <a:rPr lang="ru-RU" sz="1400" dirty="0">
                <a:solidFill>
                  <a:schemeClr val="bg1"/>
                </a:solidFill>
                <a:latin typeface="Fedra Sans Pro Book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Fedra Sans Pro Book"/>
              </a:rPr>
              <a:t>                                                                                                                                                             17.06.2021</a:t>
            </a:r>
            <a:endParaRPr lang="ru-RU" sz="1400" dirty="0">
              <a:solidFill>
                <a:schemeClr val="bg1"/>
              </a:solidFill>
              <a:latin typeface="Fedra Sans Pro Boo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6269" y="5501087"/>
            <a:ext cx="7662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АВТОРЫ</a:t>
            </a:r>
            <a:endParaRPr lang="ru-RU" sz="1400" b="1" dirty="0">
              <a:solidFill>
                <a:schemeClr val="bg1"/>
              </a:solidFill>
              <a:latin typeface="Fedra Sans Pro Book"/>
            </a:endParaRPr>
          </a:p>
          <a:p>
            <a:r>
              <a:rPr lang="ru-RU" sz="1400" b="1" dirty="0" err="1" smtClean="0">
                <a:solidFill>
                  <a:schemeClr val="bg1"/>
                </a:solidFill>
                <a:latin typeface="Fedra Sans Pro Book"/>
              </a:rPr>
              <a:t>Ярманова</a:t>
            </a:r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  Инна Викторовна</a:t>
            </a:r>
            <a:r>
              <a:rPr lang="ru-RU" sz="1400" dirty="0" smtClean="0">
                <a:solidFill>
                  <a:schemeClr val="bg1"/>
                </a:solidFill>
                <a:latin typeface="Fedra Sans Pro Book"/>
              </a:rPr>
              <a:t>, </a:t>
            </a:r>
            <a:endParaRPr lang="ru-RU" sz="1400" dirty="0" smtClean="0">
              <a:solidFill>
                <a:schemeClr val="bg1"/>
              </a:solidFill>
              <a:latin typeface="Fedra Sans Pro Book"/>
            </a:endParaRPr>
          </a:p>
          <a:p>
            <a:r>
              <a:rPr lang="ru-RU" sz="1400" b="1" dirty="0" err="1" smtClean="0">
                <a:solidFill>
                  <a:schemeClr val="bg1"/>
                </a:solidFill>
                <a:latin typeface="Fedra Sans Pro Book"/>
              </a:rPr>
              <a:t>Боловнева</a:t>
            </a:r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Татьяна Анатольевна</a:t>
            </a:r>
            <a:r>
              <a:rPr lang="ru-RU" sz="1400" dirty="0" smtClean="0">
                <a:solidFill>
                  <a:schemeClr val="bg1"/>
                </a:solidFill>
                <a:latin typeface="Fedra Sans Pro Book"/>
              </a:rPr>
              <a:t>, </a:t>
            </a:r>
            <a:endParaRPr lang="ru-RU" sz="1400" dirty="0" smtClean="0">
              <a:solidFill>
                <a:schemeClr val="bg1"/>
              </a:solidFill>
              <a:latin typeface="Fedra Sans Pro Book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Сухова </a:t>
            </a:r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Анна </a:t>
            </a:r>
            <a:r>
              <a:rPr lang="ru-RU" sz="1400" b="1" dirty="0" smtClean="0">
                <a:solidFill>
                  <a:schemeClr val="bg1"/>
                </a:solidFill>
                <a:latin typeface="Fedra Sans Pro Book"/>
              </a:rPr>
              <a:t>Валерьевна</a:t>
            </a:r>
            <a:endParaRPr lang="ru-RU" sz="1400" dirty="0">
              <a:solidFill>
                <a:schemeClr val="bg1"/>
              </a:solidFill>
              <a:latin typeface="Fedra Sans Pro Boo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655" y="1268762"/>
            <a:ext cx="7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edra Sans Pro Book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Fedra Sans Pro Book"/>
              </a:rPr>
              <a:t>«Центр развития ребенка  детский сад № 7 «Ёлочка»  г. Ханты-Мансийска</a:t>
            </a:r>
            <a:endParaRPr lang="ru-RU" sz="1600" dirty="0">
              <a:solidFill>
                <a:schemeClr val="bg1"/>
              </a:solidFill>
              <a:latin typeface="Fedra Sans Pro Book"/>
            </a:endParaRPr>
          </a:p>
        </p:txBody>
      </p:sp>
      <p:pic>
        <p:nvPicPr>
          <p:cNvPr id="7" name="Рисунок 6" descr="y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0558" y="1412776"/>
            <a:ext cx="967922" cy="1081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340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zen_doc/1131857/pub_5ab6b0da2f578c4cec5fa8c2_5ab6b3673dceb7655be9dfc9/scale_120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9" r="28837"/>
          <a:stretch/>
        </p:blipFill>
        <p:spPr bwMode="auto">
          <a:xfrm>
            <a:off x="683494" y="1412775"/>
            <a:ext cx="3480688" cy="484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03"/>
          <p:cNvSpPr>
            <a:spLocks noChangeArrowheads="1"/>
          </p:cNvSpPr>
          <p:nvPr/>
        </p:nvSpPr>
        <p:spPr bwMode="auto">
          <a:xfrm>
            <a:off x="3923855" y="1196752"/>
            <a:ext cx="727280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itchFamily="34" charset="0"/>
                <a:sym typeface="Calibri" pitchFamily="34" charset="0"/>
              </a:defRPr>
            </a:lvl9pPr>
          </a:lstStyle>
          <a:p>
            <a:pPr algn="r" eaLnBrk="1"/>
            <a:endParaRPr lang="ru-RU" sz="2000" b="1" dirty="0" smtClean="0">
              <a:solidFill>
                <a:srgbClr val="00B050"/>
              </a:solidFill>
              <a:latin typeface="Fedra Sans Pro Book"/>
            </a:endParaRPr>
          </a:p>
          <a:p>
            <a:pPr algn="r" eaLnBrk="1"/>
            <a:endParaRPr lang="ru-RU" sz="2000" b="1" dirty="0">
              <a:solidFill>
                <a:srgbClr val="00B050"/>
              </a:solidFill>
              <a:latin typeface="Fedra Sans Pro Book"/>
            </a:endParaRPr>
          </a:p>
          <a:p>
            <a:pPr algn="r" eaLnBrk="1"/>
            <a:r>
              <a:rPr lang="ru-RU" sz="2000" dirty="0" smtClean="0">
                <a:solidFill>
                  <a:schemeClr val="tx1"/>
                </a:solidFill>
                <a:latin typeface="Fedra Sans Pro Book"/>
              </a:rPr>
              <a:t>Эпиграф к проекту</a:t>
            </a:r>
          </a:p>
          <a:p>
            <a:pPr algn="r" eaLnBrk="1"/>
            <a:r>
              <a:rPr lang="ru-RU" sz="2000" b="1" dirty="0" smtClean="0">
                <a:solidFill>
                  <a:schemeClr val="bg1"/>
                </a:solidFill>
                <a:latin typeface="Fedra Sans Pro Book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Fedra Sans Pro Book"/>
              </a:rPr>
              <a:t>                           </a:t>
            </a:r>
          </a:p>
          <a:p>
            <a:pPr algn="ctr" eaLnBrk="1"/>
            <a:r>
              <a:rPr lang="ru-RU" sz="4600" b="1" dirty="0" smtClean="0">
                <a:solidFill>
                  <a:srgbClr val="00B050"/>
                </a:solidFill>
                <a:latin typeface="Franklin Gothic Demi" pitchFamily="34" charset="0"/>
              </a:rPr>
              <a:t>«Дайте мне точку опоры </a:t>
            </a:r>
          </a:p>
          <a:p>
            <a:pPr algn="ctr" eaLnBrk="1"/>
            <a:r>
              <a:rPr lang="ru-RU" sz="4600" b="1" dirty="0" smtClean="0">
                <a:solidFill>
                  <a:srgbClr val="00B050"/>
                </a:solidFill>
                <a:latin typeface="Franklin Gothic Demi" pitchFamily="34" charset="0"/>
              </a:rPr>
              <a:t>и я переверну мир!»</a:t>
            </a:r>
          </a:p>
          <a:p>
            <a:pPr algn="r" eaLnBrk="1"/>
            <a:r>
              <a:rPr lang="ru-RU" sz="4400" b="1" dirty="0" smtClean="0">
                <a:solidFill>
                  <a:srgbClr val="00B050"/>
                </a:solidFill>
                <a:latin typeface="Fedra Sans Pro Book"/>
              </a:rPr>
              <a:t>                                                       </a:t>
            </a:r>
            <a:r>
              <a:rPr lang="ru-RU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Архимед</a:t>
            </a:r>
          </a:p>
          <a:p>
            <a:pPr algn="ctr" eaLnBrk="1"/>
            <a:endParaRPr lang="ru-RU" sz="4400" b="1" dirty="0">
              <a:solidFill>
                <a:srgbClr val="00B050"/>
              </a:solidFill>
              <a:latin typeface="Fedra Sans Pro Book"/>
            </a:endParaRPr>
          </a:p>
          <a:p>
            <a:pPr algn="ctr" eaLnBrk="1"/>
            <a:endParaRPr lang="ru-RU" sz="4400" b="1" dirty="0" smtClean="0">
              <a:solidFill>
                <a:srgbClr val="00B050"/>
              </a:solidFill>
              <a:latin typeface="Fedra Sans Pro Book"/>
            </a:endParaRPr>
          </a:p>
        </p:txBody>
      </p:sp>
    </p:spTree>
    <p:extLst>
      <p:ext uri="{BB962C8B-B14F-4D97-AF65-F5344CB8AC3E}">
        <p14:creationId xmlns:p14="http://schemas.microsoft.com/office/powerpoint/2010/main" val="124360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795" y="848598"/>
            <a:ext cx="1216660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КЛЮЧЕВАЯ ПРОБЛЕМА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0458" y="1931971"/>
            <a:ext cx="5883676" cy="138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F69200"/>
              </a:buClr>
              <a:buSzPct val="100000"/>
            </a:pPr>
            <a:r>
              <a:rPr lang="ru-RU" altLang="ru-RU" sz="2000" dirty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между требованиями образовательных программ и невозможностью частью воспитанников им соответствовать (дети с РАС и другими ментальными нарушениями, невербальные дети</a:t>
            </a:r>
            <a:r>
              <a:rPr lang="ru-RU" altLang="ru-RU" sz="20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)</a:t>
            </a:r>
            <a:endParaRPr lang="ru-RU" altLang="ru-RU" sz="2000" dirty="0"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44135" y="2542923"/>
            <a:ext cx="1080120" cy="3240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534" y="1408754"/>
            <a:ext cx="4464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ПРОТИВОРЕЧИЯ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32194" y="1454917"/>
            <a:ext cx="229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ПРОБЛЕМА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58" y="3501008"/>
            <a:ext cx="5850079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F69200"/>
              </a:buClr>
              <a:buSzPct val="100000"/>
            </a:pPr>
            <a:r>
              <a:rPr lang="ru-RU" altLang="ru-RU" sz="2000" dirty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между запросами заказчиков,  потребителей образовательных услуг и возможностями педагогического </a:t>
            </a:r>
            <a:r>
              <a:rPr lang="ru-RU" altLang="ru-RU" sz="20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коллектива</a:t>
            </a:r>
            <a:endParaRPr lang="ru-RU" altLang="ru-RU" sz="2000" dirty="0"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58" y="4941168"/>
            <a:ext cx="5837767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F69200"/>
              </a:buClr>
              <a:buSzPct val="100000"/>
            </a:pPr>
            <a:r>
              <a:rPr lang="ru-RU" altLang="ru-RU" sz="2000" dirty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между потребностями субъектов </a:t>
            </a:r>
            <a:r>
              <a:rPr lang="ru-RU" altLang="ru-RU" sz="20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образовательного </a:t>
            </a:r>
            <a:r>
              <a:rPr lang="ru-RU" altLang="ru-RU" sz="2000" dirty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процесса и способами их </a:t>
            </a:r>
            <a:r>
              <a:rPr lang="ru-RU" altLang="ru-RU" sz="20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удовлетворения (преобладание карьерного типа среды)</a:t>
            </a:r>
            <a:endParaRPr lang="ru-RU" altLang="ru-RU" sz="2000" dirty="0"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461669" y="5228967"/>
            <a:ext cx="1080120" cy="3240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431823" y="3958949"/>
            <a:ext cx="1080120" cy="3240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24254" y="2018974"/>
            <a:ext cx="4104456" cy="1208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СНИЖЕНИЕ КАЧЕСТВА ОБРАЗОВАНИЯ ДЕТЕЙ С АУТИЗМОМ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41787" y="3487031"/>
            <a:ext cx="4104456" cy="1208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ОТСУТСТВИЕ КОМПЕТЕНЦИЙ У ПЕДАГОГИЧЕСКИХ РАБОТНИКОВ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75629" y="4786490"/>
            <a:ext cx="4104456" cy="1208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НЕДОСТАТОЧНО ОРИЕНТИРОВАННАЯ НА ПОТРЕБНОСТИ ДЕТЕЙ СРЕДА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Fedra Sans Pro Light" panose="020B03030400000200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380286" y="1857364"/>
            <a:ext cx="11490289" cy="414340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marL="270380" indent="-270380" algn="ctr">
              <a:lnSpc>
                <a:spcPct val="90000"/>
              </a:lnSpc>
              <a:buClr>
                <a:srgbClr val="F69200"/>
              </a:buClr>
              <a:buSzPct val="100000"/>
            </a:pPr>
            <a:endParaRPr lang="ru-RU" altLang="ru-RU" sz="1863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algn="ctr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</a:pPr>
            <a:r>
              <a:rPr lang="ru-RU" altLang="ru-RU" sz="3193" dirty="0">
                <a:latin typeface="Fedra Sans Pro Light" panose="020B0303040000020004" pitchFamily="34" charset="0"/>
                <a:ea typeface="Fedra Sans Pro Light" panose="020B0303040000020004" pitchFamily="34" charset="0"/>
                <a:cs typeface="Fedra Sans Pro Light"/>
              </a:rPr>
              <a:t> 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xdr="http://schemas.openxmlformats.org/drawingml/2006/spreadsheetDrawing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/>
          <p:nvPr/>
        </p:nvGraphicFramePr>
        <p:xfrm>
          <a:off x="583368" y="2000240"/>
          <a:ext cx="335758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xdr="http://schemas.openxmlformats.org/drawingml/2006/spreadsheetDrawing" xmlns:w="http://schemas.openxmlformats.org/wordprocessingml/2006/main" xmlns:w10="urn:schemas-microsoft-com:office:word" xmlns:v="urn:schemas-microsoft-com:vml" xmlns:o="urn:schemas-microsoft-com:office:office" xmlns:arto="http://schemas.microsoft.com/office/word/2006/arto" xmlns:lc="http://schemas.openxmlformats.org/drawingml/2006/lockedCanvas" id="{00000000-0008-0000-0000-000007000000}"/>
              </a:ext>
            </a:extLst>
          </p:cNvPr>
          <p:cNvGraphicFramePr/>
          <p:nvPr/>
        </p:nvGraphicFramePr>
        <p:xfrm>
          <a:off x="7941484" y="2000240"/>
          <a:ext cx="364333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83832" y="2000240"/>
          <a:ext cx="3786214" cy="2786078"/>
        </p:xfrm>
        <a:graphic>
          <a:graphicData uri="http://schemas.openxmlformats.org/drawingml/2006/table">
            <a:tbl>
              <a:tblPr/>
              <a:tblGrid>
                <a:gridCol w="2715304"/>
                <a:gridCol w="1070910"/>
              </a:tblGrid>
              <a:tr h="297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Широта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Интенсивность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Осознаваемость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Обобщенность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Эмоциональность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Доминантность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Когерентность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Активность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Мобильность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Структурированность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Безопасность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Устойчивость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511931" y="571480"/>
            <a:ext cx="11225290" cy="190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Результаты и выводы ПО ИТОГАМ Исследования СРЕДЫ </a:t>
            </a:r>
            <a:r>
              <a:rPr lang="ru-RU" altLang="ru-RU" sz="36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ОО</a:t>
            </a:r>
          </a:p>
          <a:p>
            <a:pPr algn="ctr">
              <a:buClr>
                <a:srgbClr val="F69200"/>
              </a:buClr>
              <a:buSzPct val="100000"/>
            </a:pPr>
            <a:r>
              <a:rPr lang="ru-RU" altLang="ru-RU" sz="1400" cap="all" dirty="0" smtClean="0">
                <a:solidFill>
                  <a:srgbClr val="00642D"/>
                </a:solidFill>
                <a:latin typeface="Times New Roman" pitchFamily="18" charset="0"/>
                <a:ea typeface="Fedra Sans Pro Light" charset="0"/>
                <a:cs typeface="Times New Roman" pitchFamily="18" charset="0"/>
              </a:rPr>
              <a:t>Диагностическая методика </a:t>
            </a:r>
            <a:r>
              <a:rPr lang="ru-RU" altLang="ru-RU" sz="1400" cap="all" dirty="0" err="1" smtClean="0">
                <a:solidFill>
                  <a:srgbClr val="00642D"/>
                </a:solidFill>
                <a:latin typeface="Times New Roman" pitchFamily="18" charset="0"/>
                <a:ea typeface="Fedra Sans Pro Light" charset="0"/>
                <a:cs typeface="Times New Roman" pitchFamily="18" charset="0"/>
              </a:rPr>
              <a:t>В.А.Ясвина</a:t>
            </a:r>
            <a:endParaRPr lang="ru-RU" altLang="ru-RU" sz="14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4805" y="5072078"/>
            <a:ext cx="11001453" cy="60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Среда смешанного характера с преобладанием «карьерной» среды, 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1600" b="1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недостаточное развитие показателей :активность, когерентность, обобщенность</a:t>
            </a:r>
            <a:endParaRPr lang="ru-RU" altLang="ru-RU" sz="1600" b="1" cap="all" dirty="0">
              <a:latin typeface="Fedra Sans Pro Book" panose="020B0504040000020004" pitchFamily="34" charset="0"/>
              <a:ea typeface="Fedra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7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15910" y="1112682"/>
            <a:ext cx="1216660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КЛЮЧЕВАЯ </a:t>
            </a:r>
            <a:r>
              <a:rPr lang="ru-RU" altLang="ru-RU" sz="36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ЦЕЛЬ </a:t>
            </a:r>
            <a:r>
              <a:rPr lang="ru-RU" altLang="ru-RU" sz="36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ПРОЕКТА</a:t>
            </a: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403715" y="2204864"/>
            <a:ext cx="11514902" cy="194421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algn="ctr">
              <a:buClr>
                <a:srgbClr val="F69200"/>
              </a:buClr>
              <a:buSzPct val="100000"/>
            </a:pPr>
            <a:r>
              <a:rPr lang="ru-RU" altLang="ru-RU" sz="2661" dirty="0" smtClean="0">
                <a:solidFill>
                  <a:srgbClr val="FF0000"/>
                </a:solidFill>
                <a:latin typeface="Fedra Sans Pro Light" panose="020B0303040000020004" pitchFamily="34" charset="0"/>
                <a:ea typeface="Fedra Sans Pro Light" panose="020B0303040000020004" pitchFamily="34" charset="0"/>
                <a:cs typeface="Fedra Sans Pro Light"/>
              </a:rPr>
              <a:t> </a:t>
            </a:r>
            <a:r>
              <a:rPr lang="ru-RU" altLang="ru-RU" sz="24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создание личностно-развивающей образовательной среды </a:t>
            </a:r>
            <a:r>
              <a:rPr lang="ru-RU" altLang="ru-RU" sz="2400" b="1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творческого типа</a:t>
            </a:r>
            <a:r>
              <a:rPr lang="ru-RU" altLang="ru-RU" sz="2400" dirty="0" smtClean="0">
                <a:latin typeface="Times New Roman" pitchFamily="18" charset="0"/>
                <a:ea typeface="Fedra Sans Pro Light" panose="020B0303040000020004" pitchFamily="34" charset="0"/>
                <a:cs typeface="Times New Roman" pitchFamily="18" charset="0"/>
              </a:rPr>
              <a:t>, максимально удовлетворяющей персональным потребностям воспитанников, в том числе  с РАС и другими ментальными нарушениями, ориентированной на раскрытие личностного потенциала всех участников образовательных отношений.</a:t>
            </a:r>
          </a:p>
          <a:p>
            <a:pPr algn="just">
              <a:buClr>
                <a:srgbClr val="F69200"/>
              </a:buClr>
              <a:buSzPct val="100000"/>
            </a:pPr>
            <a:endParaRPr lang="ru-RU" altLang="ru-RU" sz="2661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algn="ctr">
              <a:buClr>
                <a:srgbClr val="F69200"/>
              </a:buClr>
              <a:buSzPct val="100000"/>
            </a:pPr>
            <a:endParaRPr lang="ru-RU" altLang="ru-RU" sz="2661" b="1" dirty="0">
              <a:solidFill>
                <a:srgbClr val="2297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53632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-3522" y="693282"/>
            <a:ext cx="1216660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buClr>
                <a:srgbClr val="F69200"/>
              </a:buClr>
              <a:buSzPct val="100000"/>
            </a:pPr>
            <a:r>
              <a:rPr lang="ru-RU" altLang="ru-RU" sz="36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ЦЕЛЕВЫЕ ГРУППЫ </a:t>
            </a:r>
            <a:r>
              <a:rPr lang="ru-RU" altLang="ru-RU" sz="36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ПРОЕКТА </a:t>
            </a: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04489"/>
              </p:ext>
            </p:extLst>
          </p:nvPr>
        </p:nvGraphicFramePr>
        <p:xfrm>
          <a:off x="755502" y="1340768"/>
          <a:ext cx="10873208" cy="50920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34450"/>
                <a:gridCol w="753875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Категория </a:t>
                      </a:r>
                      <a:r>
                        <a:rPr lang="ru-RU" sz="2000" dirty="0" err="1" smtClean="0">
                          <a:effectLst/>
                        </a:rPr>
                        <a:t>благополучателей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Удовлетворенные потребности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</a:tr>
              <a:tr h="781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ВОСПИТАННИКИ (нормотипичные дети, воспитанники с РАС</a:t>
                      </a:r>
                      <a:r>
                        <a:rPr lang="ru-RU" sz="1800" baseline="0" dirty="0" smtClean="0">
                          <a:effectLst/>
                        </a:rPr>
                        <a:t> и другими ментальными нарушениями)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effectLst/>
                        </a:rPr>
                        <a:t>Толерантность, доброжелательность,  взаимная поддержка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effectLst/>
                        </a:rPr>
                        <a:t>развитие самостоятельности (для воспитанников с РАС), возможность включения в образовательную деятельность;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улучшение эффективности </a:t>
                      </a:r>
                      <a:r>
                        <a:rPr lang="ru-RU" sz="1800" dirty="0" smtClean="0">
                          <a:effectLst/>
                        </a:rPr>
                        <a:t>обучения детей с РАС и другими ментальными нарушениями</a:t>
                      </a:r>
                    </a:p>
                  </a:txBody>
                  <a:tcPr marL="58838" marR="58838" marT="0" marB="0"/>
                </a:tc>
              </a:tr>
              <a:tr h="884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ПЕДАГОГИЧЕСКИЕ РАБОТНИКИ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развитие профессиональных и личностных </a:t>
                      </a:r>
                      <a:r>
                        <a:rPr lang="ru-RU" sz="1800" dirty="0" smtClean="0">
                          <a:effectLst/>
                        </a:rPr>
                        <a:t>компетенций в вопросах создания образовательной среды для воспитанников с особыми образовательными потребностями</a:t>
                      </a:r>
                      <a:endParaRPr lang="ru-RU" sz="1800" dirty="0">
                        <a:effectLst/>
                      </a:endParaRPr>
                    </a:p>
                  </a:txBody>
                  <a:tcPr marL="58838" marR="58838" marT="0" marB="0"/>
                </a:tc>
              </a:tr>
              <a:tr h="781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РОДИТЕЛИ  </a:t>
                      </a:r>
                      <a:r>
                        <a:rPr lang="ru-RU" sz="1800" dirty="0">
                          <a:effectLst/>
                        </a:rPr>
                        <a:t>(законные представители)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effectLst/>
                        </a:rPr>
                        <a:t>психологический комфорт;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effectLst/>
                        </a:rPr>
                        <a:t>безопасность среды 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effectLst/>
                        </a:rPr>
                        <a:t>удовлетворение образовательных запросов</a:t>
                      </a:r>
                    </a:p>
                  </a:txBody>
                  <a:tcPr marL="58838" marR="58838" marT="0" marB="0"/>
                </a:tc>
              </a:tr>
              <a:tr h="109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АДМИНИСТРАЦИЯ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effectLst/>
                        </a:rPr>
                        <a:t>готовность специалистов ДОО к профессиональной деятельности в новых условиях (осознание значимости, создание благоприятных условий, максимально удовлетворяющих персональным потребностям воспитанников, интеграция с другими специалистами)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38" marR="588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7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467469" y="746122"/>
            <a:ext cx="11161241" cy="105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2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Риски и Способы их минимизации.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2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РЕСУРСНОЕ ОБЕСПЕЧЕНИЕ ПРОЕКТА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84644"/>
              </p:ext>
            </p:extLst>
          </p:nvPr>
        </p:nvGraphicFramePr>
        <p:xfrm>
          <a:off x="539479" y="2420888"/>
          <a:ext cx="11089231" cy="386673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670380"/>
                <a:gridCol w="7418851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 включенности родителей, отсутствие поддержки с их стороны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психолого-педагогической компетентности родителей через индивидуальные консультации, родительский «всеобуч», разъяснительную работу, подбор индивидуальных форм работы с родителями (законными представителями)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20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компетенций у педагогов по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созданию ЛРОС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детей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педагогических работников по программе «Использование практик с доказанной эффективностью в работе с детьми с аутизмом»,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элементов программы УМК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«Школа возможностей»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инструментально-методического обеспечения управленческой деятельности, организационных механизмов создания личностно-развивающей образовательной среды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336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Прохождение курсов по изучению современных подходов к созданию ЛРОС;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336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и внедрение современных социально-ориентированных технологий и форм , учитывающих дефициты детей с аутизмом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525" y="2054262"/>
            <a:ext cx="2808313" cy="36684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ФАКТОРЫ  РИСКА: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5942" y="2041199"/>
            <a:ext cx="6192688" cy="36684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ПРОФИЛАКТИКА: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1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1586" y="692696"/>
            <a:ext cx="12166602" cy="105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2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ПЛАН СОЗДАНИЯ ЛРОС.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2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«ДОРОЖНАЯ КАРТА» ПРОЕКТА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55257"/>
              </p:ext>
            </p:extLst>
          </p:nvPr>
        </p:nvGraphicFramePr>
        <p:xfrm>
          <a:off x="539478" y="1988840"/>
          <a:ext cx="11449271" cy="4223766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4431976"/>
                <a:gridCol w="4210377"/>
                <a:gridCol w="28069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Организационно-подготовительный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(май- август 2021 г)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ПРЕОБРАЗУЮЩИЙ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(сентябрь 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2021-сентябрь </a:t>
                      </a:r>
                      <a:r>
                        <a:rPr lang="ru-RU" sz="18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гг.)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(сентябрь 2022-май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обучить управленческую команду;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пилотажное исследование ЛРОС по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В.А.Ясвину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разработать управленческий проект;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сформировать ядро активных единомышленников , представляющих различные категории специалистов ДОО (ПОС педагогов)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обучение педагогической команды.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158750" algn="l"/>
                        </a:tabLs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апробировать современные технологии, практики с доказанной эффективностью;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в образовательную, организационную подсистемы ДОО, предметно-пространственную среду, продолжить преобразование «творческой» образовательной среды;</a:t>
                      </a:r>
                      <a:endParaRPr lang="ru-RU" sz="17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обеспечить осуществление постоянного мониторинга, в случае необходимости – внесение корректив в замысел проекта</a:t>
                      </a:r>
                      <a:endParaRPr lang="ru-RU" sz="17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Подвести итоги за весь период реализации проекта, осуществить рефлексию полученного опыта, обобщить его результаты в итоговом отчете и публикациях различного уровня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9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87565" y="883730"/>
            <a:ext cx="1121186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b="1" cap="all" dirty="0">
                <a:solidFill>
                  <a:srgbClr val="00642D"/>
                </a:solidFill>
                <a:latin typeface="Times New Roman" pitchFamily="18" charset="0"/>
                <a:ea typeface="Fedra Sans Pro Light" charset="0"/>
                <a:cs typeface="Times New Roman" pitchFamily="18" charset="0"/>
              </a:rPr>
              <a:t>Результаты </a:t>
            </a:r>
            <a:r>
              <a:rPr lang="ru-RU" altLang="ru-RU" sz="3600" b="1" cap="all" dirty="0" smtClean="0">
                <a:solidFill>
                  <a:srgbClr val="00642D"/>
                </a:solidFill>
                <a:latin typeface="Times New Roman" pitchFamily="18" charset="0"/>
                <a:ea typeface="Fedra Sans Pro Light" charset="0"/>
                <a:cs typeface="Times New Roman" pitchFamily="18" charset="0"/>
              </a:rPr>
              <a:t>проекта</a:t>
            </a:r>
            <a:endParaRPr lang="ru-RU" altLang="ru-RU" sz="3600" b="1" cap="all" dirty="0">
              <a:solidFill>
                <a:srgbClr val="00642D"/>
              </a:solidFill>
              <a:latin typeface="Times New Roman" pitchFamily="18" charset="0"/>
              <a:ea typeface="Fedra Sans Pro Light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56032"/>
              </p:ext>
            </p:extLst>
          </p:nvPr>
        </p:nvGraphicFramePr>
        <p:xfrm>
          <a:off x="660020" y="1556792"/>
          <a:ext cx="10666952" cy="564131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674064"/>
                <a:gridCol w="7992888"/>
              </a:tblGrid>
              <a:tr h="111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Предполагаемые результаты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принимающей, развивающей образовательной среды</a:t>
                      </a:r>
                      <a:endParaRPr lang="ru-RU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жизни и качества образования 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воспитанников с РАС и другими ментальными нарушениями.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0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6265" indent="-456265">
                        <a:lnSpc>
                          <a:spcPct val="90000"/>
                        </a:lnSpc>
                        <a:spcBef>
                          <a:spcPts val="799"/>
                        </a:spcBef>
                        <a:buClr>
                          <a:srgbClr val="F69200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>
                          <a:latin typeface="Times New Roman" pitchFamily="18" charset="0"/>
                          <a:ea typeface="Fedra Sans Pro Light" panose="020B0303040000020004" pitchFamily="34" charset="0"/>
                          <a:cs typeface="Times New Roman" pitchFamily="18" charset="0"/>
                        </a:rPr>
                        <a:t>создание комнаты сенсорной интеграции, ресурсной комнаты для воспитанников с РАС;</a:t>
                      </a:r>
                    </a:p>
                    <a:p>
                      <a:pPr marL="456265" indent="-456265">
                        <a:lnSpc>
                          <a:spcPct val="90000"/>
                        </a:lnSpc>
                        <a:spcBef>
                          <a:spcPts val="799"/>
                        </a:spcBef>
                        <a:buClr>
                          <a:srgbClr val="F69200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>
                          <a:latin typeface="Times New Roman" pitchFamily="18" charset="0"/>
                          <a:ea typeface="Fedra Sans Pro Light" panose="020B0303040000020004" pitchFamily="34" charset="0"/>
                          <a:cs typeface="Times New Roman" pitchFamily="18" charset="0"/>
                        </a:rPr>
                        <a:t>разработка учебно-методического комплекса, обновление средств обучения детей с РАС и другими ментальными нарушениями;</a:t>
                      </a:r>
                    </a:p>
                    <a:p>
                      <a:pPr marL="456265" indent="-456265">
                        <a:lnSpc>
                          <a:spcPct val="90000"/>
                        </a:lnSpc>
                        <a:spcBef>
                          <a:spcPts val="799"/>
                        </a:spcBef>
                        <a:buClr>
                          <a:srgbClr val="F69200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>
                          <a:latin typeface="Times New Roman" pitchFamily="18" charset="0"/>
                          <a:ea typeface="Fedra Sans Pro Light" panose="020B0303040000020004" pitchFamily="34" charset="0"/>
                          <a:cs typeface="Times New Roman" pitchFamily="18" charset="0"/>
                        </a:rPr>
                        <a:t>авторские и модернизированные программы, методические рекомендации;</a:t>
                      </a:r>
                    </a:p>
                    <a:p>
                      <a:pPr marL="456265" indent="-456265">
                        <a:lnSpc>
                          <a:spcPct val="90000"/>
                        </a:lnSpc>
                        <a:spcBef>
                          <a:spcPts val="799"/>
                        </a:spcBef>
                        <a:buClr>
                          <a:srgbClr val="F69200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2000" dirty="0" smtClean="0">
                          <a:latin typeface="Times New Roman" pitchFamily="18" charset="0"/>
                          <a:ea typeface="Fedra Sans Pro Light" panose="020B0303040000020004" pitchFamily="34" charset="0"/>
                          <a:cs typeface="Times New Roman" pitchFamily="18" charset="0"/>
                        </a:rPr>
                        <a:t>внедрение элементов программы УМК «Школа</a:t>
                      </a:r>
                      <a:r>
                        <a:rPr lang="ru-RU" altLang="ru-RU" sz="2000" baseline="0" dirty="0" smtClean="0">
                          <a:latin typeface="Times New Roman" pitchFamily="18" charset="0"/>
                          <a:ea typeface="Fedra Sans Pro Light" panose="020B0303040000020004" pitchFamily="34" charset="0"/>
                          <a:cs typeface="Times New Roman" pitchFamily="18" charset="0"/>
                        </a:rPr>
                        <a:t> возможностей» по социально-эмоциональному развитию детей с РАС</a:t>
                      </a:r>
                      <a:endParaRPr lang="ru-RU" altLang="ru-RU" sz="2000" dirty="0" smtClean="0">
                        <a:latin typeface="Times New Roman" pitchFamily="18" charset="0"/>
                        <a:ea typeface="Fedra Sans Pro Light" panose="020B03030400000200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5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мотивированные и компетентные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в вопросах социализации и обучения детей с аутизмом;</a:t>
                      </a:r>
                      <a:endParaRPr lang="ru-RU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типа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среды с карьерной на творческий тип.</a:t>
                      </a:r>
                      <a:endParaRPr lang="ru-RU" sz="20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8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719</Words>
  <Application>Microsoft Office PowerPoint</Application>
  <PresentationFormat>Произвольный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Пользователь</cp:lastModifiedBy>
  <cp:revision>84</cp:revision>
  <cp:lastPrinted>2021-05-20T11:52:09Z</cp:lastPrinted>
  <dcterms:created xsi:type="dcterms:W3CDTF">2020-09-14T17:49:18Z</dcterms:created>
  <dcterms:modified xsi:type="dcterms:W3CDTF">2022-02-01T11:34:15Z</dcterms:modified>
</cp:coreProperties>
</file>